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307" r:id="rId2"/>
    <p:sldId id="306" r:id="rId3"/>
    <p:sldId id="256" r:id="rId4"/>
    <p:sldId id="308" r:id="rId5"/>
    <p:sldId id="310" r:id="rId6"/>
    <p:sldId id="309" r:id="rId7"/>
    <p:sldId id="261" r:id="rId8"/>
    <p:sldId id="273" r:id="rId9"/>
    <p:sldId id="274" r:id="rId10"/>
    <p:sldId id="259" r:id="rId11"/>
    <p:sldId id="257" r:id="rId12"/>
    <p:sldId id="298" r:id="rId13"/>
    <p:sldId id="302" r:id="rId14"/>
    <p:sldId id="258" r:id="rId15"/>
    <p:sldId id="299" r:id="rId16"/>
    <p:sldId id="300" r:id="rId17"/>
    <p:sldId id="282" r:id="rId18"/>
    <p:sldId id="264" r:id="rId19"/>
    <p:sldId id="266" r:id="rId20"/>
    <p:sldId id="295" r:id="rId21"/>
    <p:sldId id="268" r:id="rId22"/>
    <p:sldId id="269" r:id="rId23"/>
    <p:sldId id="294" r:id="rId24"/>
    <p:sldId id="285" r:id="rId25"/>
    <p:sldId id="305" r:id="rId26"/>
    <p:sldId id="289" r:id="rId27"/>
    <p:sldId id="296" r:id="rId28"/>
    <p:sldId id="304" r:id="rId29"/>
    <p:sldId id="297" r:id="rId30"/>
    <p:sldId id="291" r:id="rId31"/>
    <p:sldId id="278" r:id="rId32"/>
    <p:sldId id="303" r:id="rId33"/>
    <p:sldId id="271" r:id="rId34"/>
    <p:sldId id="312" r:id="rId35"/>
    <p:sldId id="313" r:id="rId36"/>
    <p:sldId id="311" r:id="rId37"/>
  </p:sldIdLst>
  <p:sldSz cx="9902825" cy="6858000"/>
  <p:notesSz cx="6883400" cy="9906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1F4FF"/>
    <a:srgbClr val="99CCFF"/>
    <a:srgbClr val="000070"/>
    <a:srgbClr val="CC6600"/>
    <a:srgbClr val="669900"/>
    <a:srgbClr val="A5002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882" y="90"/>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vl1pPr>
          </a:lstStyle>
          <a:p>
            <a:endParaRPr lang="en-US" altLang="en-US"/>
          </a:p>
        </p:txBody>
      </p:sp>
      <p:sp>
        <p:nvSpPr>
          <p:cNvPr id="41987"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vl1pPr>
          </a:lstStyle>
          <a:p>
            <a:endParaRPr lang="en-US" altLang="en-US"/>
          </a:p>
        </p:txBody>
      </p:sp>
      <p:sp>
        <p:nvSpPr>
          <p:cNvPr id="41988"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vl1pPr>
          </a:lstStyle>
          <a:p>
            <a:endParaRPr lang="en-US" altLang="en-US"/>
          </a:p>
        </p:txBody>
      </p:sp>
      <p:sp>
        <p:nvSpPr>
          <p:cNvPr id="41989"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vl1pPr>
          </a:lstStyle>
          <a:p>
            <a:fld id="{56D33161-DE23-4281-854A-1E5ED863DBF5}" type="slidenum">
              <a:rPr lang="en-US" altLang="en-US"/>
              <a:pPr/>
              <a:t>‹#›</a:t>
            </a:fld>
            <a:endParaRPr lang="en-US" altLang="en-US"/>
          </a:p>
        </p:txBody>
      </p:sp>
    </p:spTree>
    <p:extLst>
      <p:ext uri="{BB962C8B-B14F-4D97-AF65-F5344CB8AC3E}">
        <p14:creationId xmlns:p14="http://schemas.microsoft.com/office/powerpoint/2010/main" val="4198661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vl1pPr>
          </a:lstStyle>
          <a:p>
            <a:endParaRPr lang="en-GB"/>
          </a:p>
        </p:txBody>
      </p:sp>
      <p:sp>
        <p:nvSpPr>
          <p:cNvPr id="66563"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vl1pPr>
          </a:lstStyle>
          <a:p>
            <a:endParaRPr lang="en-GB"/>
          </a:p>
        </p:txBody>
      </p:sp>
      <p:sp>
        <p:nvSpPr>
          <p:cNvPr id="66564" name="Rectangle 4"/>
          <p:cNvSpPr>
            <a:spLocks noGrp="1" noRot="1" noChangeAspect="1" noChangeArrowheads="1" noTextEdit="1"/>
          </p:cNvSpPr>
          <p:nvPr>
            <p:ph type="sldImg" idx="2"/>
          </p:nvPr>
        </p:nvSpPr>
        <p:spPr bwMode="auto">
          <a:xfrm>
            <a:off x="758825" y="742950"/>
            <a:ext cx="5365750" cy="371475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6566"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vl1pPr>
          </a:lstStyle>
          <a:p>
            <a:endParaRPr lang="en-GB"/>
          </a:p>
        </p:txBody>
      </p:sp>
      <p:sp>
        <p:nvSpPr>
          <p:cNvPr id="66567"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vl1pPr>
          </a:lstStyle>
          <a:p>
            <a:fld id="{6EE61570-3A59-4D6C-AFE5-46B65B17017D}" type="slidenum">
              <a:rPr lang="en-GB"/>
              <a:pPr/>
              <a:t>‹#›</a:t>
            </a:fld>
            <a:endParaRPr lang="en-GB"/>
          </a:p>
        </p:txBody>
      </p:sp>
    </p:spTree>
    <p:extLst>
      <p:ext uri="{BB962C8B-B14F-4D97-AF65-F5344CB8AC3E}">
        <p14:creationId xmlns:p14="http://schemas.microsoft.com/office/powerpoint/2010/main" val="346145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DE126-8902-459B-9898-D910CC953FB4}" type="slidenum">
              <a:rPr lang="en-GB"/>
              <a:pPr/>
              <a:t>3</a:t>
            </a:fld>
            <a:endParaRPr lang="en-GB"/>
          </a:p>
        </p:txBody>
      </p:sp>
      <p:sp>
        <p:nvSpPr>
          <p:cNvPr id="67586" name="Rectangle 2"/>
          <p:cNvSpPr>
            <a:spLocks noGrp="1" noRot="1" noChangeAspect="1" noChangeArrowheads="1" noTextEdit="1"/>
          </p:cNvSpPr>
          <p:nvPr>
            <p:ph type="sldImg"/>
          </p:nvPr>
        </p:nvSpPr>
        <p:spPr>
          <a:xfrm>
            <a:off x="760413" y="742950"/>
            <a:ext cx="5362575" cy="3714750"/>
          </a:xfrm>
          <a:ln/>
        </p:spPr>
      </p:sp>
      <p:sp>
        <p:nvSpPr>
          <p:cNvPr id="6758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1564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BA4DF-D391-4B9E-AD99-508AA151C428}" type="slidenum">
              <a:rPr lang="en-GB"/>
              <a:pPr/>
              <a:t>15</a:t>
            </a:fld>
            <a:endParaRPr lang="en-GB"/>
          </a:p>
        </p:txBody>
      </p:sp>
      <p:sp>
        <p:nvSpPr>
          <p:cNvPr id="69634" name="Rectangle 2"/>
          <p:cNvSpPr>
            <a:spLocks noGrp="1" noRot="1" noChangeAspect="1" noChangeArrowheads="1" noTextEdit="1"/>
          </p:cNvSpPr>
          <p:nvPr>
            <p:ph type="sldImg"/>
          </p:nvPr>
        </p:nvSpPr>
        <p:spPr>
          <a:xfrm>
            <a:off x="760413" y="742950"/>
            <a:ext cx="5362575" cy="3714750"/>
          </a:xfrm>
          <a:ln/>
        </p:spPr>
      </p:sp>
      <p:sp>
        <p:nvSpPr>
          <p:cNvPr id="696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29091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72EB1-01D0-4F51-B49C-CCA6013A94F6}" type="slidenum">
              <a:rPr lang="en-GB"/>
              <a:pPr/>
              <a:t>16</a:t>
            </a:fld>
            <a:endParaRPr lang="en-GB"/>
          </a:p>
        </p:txBody>
      </p:sp>
      <p:sp>
        <p:nvSpPr>
          <p:cNvPr id="72706" name="Rectangle 2"/>
          <p:cNvSpPr>
            <a:spLocks noGrp="1" noRot="1" noChangeAspect="1" noChangeArrowheads="1" noTextEdit="1"/>
          </p:cNvSpPr>
          <p:nvPr>
            <p:ph type="sldImg"/>
          </p:nvPr>
        </p:nvSpPr>
        <p:spPr>
          <a:xfrm>
            <a:off x="760413" y="742950"/>
            <a:ext cx="5362575" cy="3714750"/>
          </a:xfrm>
          <a:ln/>
        </p:spPr>
      </p:sp>
      <p:sp>
        <p:nvSpPr>
          <p:cNvPr id="727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0441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0C6EF-23C2-4A98-B741-9BD13ED596BE}" type="slidenum">
              <a:rPr lang="en-GB"/>
              <a:pPr/>
              <a:t>17</a:t>
            </a:fld>
            <a:endParaRPr lang="en-GB"/>
          </a:p>
        </p:txBody>
      </p:sp>
      <p:sp>
        <p:nvSpPr>
          <p:cNvPr id="73730" name="Rectangle 2"/>
          <p:cNvSpPr>
            <a:spLocks noGrp="1" noRot="1" noChangeAspect="1" noChangeArrowheads="1" noTextEdit="1"/>
          </p:cNvSpPr>
          <p:nvPr>
            <p:ph type="sldImg"/>
          </p:nvPr>
        </p:nvSpPr>
        <p:spPr>
          <a:xfrm>
            <a:off x="760413" y="742950"/>
            <a:ext cx="5362575" cy="3714750"/>
          </a:xfrm>
          <a:ln/>
        </p:spPr>
      </p:sp>
      <p:sp>
        <p:nvSpPr>
          <p:cNvPr id="737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3665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B83B5-7763-475F-9411-FC4188F8ABEB}" type="slidenum">
              <a:rPr lang="en-GB"/>
              <a:pPr/>
              <a:t>18</a:t>
            </a:fld>
            <a:endParaRPr lang="en-GB"/>
          </a:p>
        </p:txBody>
      </p:sp>
      <p:sp>
        <p:nvSpPr>
          <p:cNvPr id="74754" name="Rectangle 2"/>
          <p:cNvSpPr>
            <a:spLocks noGrp="1" noRot="1" noChangeAspect="1" noChangeArrowheads="1" noTextEdit="1"/>
          </p:cNvSpPr>
          <p:nvPr>
            <p:ph type="sldImg"/>
          </p:nvPr>
        </p:nvSpPr>
        <p:spPr>
          <a:xfrm>
            <a:off x="760413" y="742950"/>
            <a:ext cx="5362575" cy="3714750"/>
          </a:xfrm>
          <a:ln/>
        </p:spPr>
      </p:sp>
      <p:sp>
        <p:nvSpPr>
          <p:cNvPr id="747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2595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9D0FD-3AA9-4EAC-87A4-E06BD64A5AD0}" type="slidenum">
              <a:rPr lang="en-GB"/>
              <a:pPr/>
              <a:t>19</a:t>
            </a:fld>
            <a:endParaRPr lang="en-GB"/>
          </a:p>
        </p:txBody>
      </p:sp>
      <p:sp>
        <p:nvSpPr>
          <p:cNvPr id="75778" name="Rectangle 2"/>
          <p:cNvSpPr>
            <a:spLocks noGrp="1" noRot="1" noChangeAspect="1" noChangeArrowheads="1" noTextEdit="1"/>
          </p:cNvSpPr>
          <p:nvPr>
            <p:ph type="sldImg"/>
          </p:nvPr>
        </p:nvSpPr>
        <p:spPr>
          <a:xfrm>
            <a:off x="760413" y="742950"/>
            <a:ext cx="5362575" cy="3714750"/>
          </a:xfrm>
          <a:ln/>
        </p:spPr>
      </p:sp>
      <p:sp>
        <p:nvSpPr>
          <p:cNvPr id="757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2051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646C3-86F8-429B-BD44-3D80DFFA8FDC}" type="slidenum">
              <a:rPr lang="en-GB"/>
              <a:pPr/>
              <a:t>20</a:t>
            </a:fld>
            <a:endParaRPr lang="en-GB"/>
          </a:p>
        </p:txBody>
      </p:sp>
      <p:sp>
        <p:nvSpPr>
          <p:cNvPr id="76802" name="Rectangle 2"/>
          <p:cNvSpPr>
            <a:spLocks noGrp="1" noRot="1" noChangeAspect="1" noChangeArrowheads="1" noTextEdit="1"/>
          </p:cNvSpPr>
          <p:nvPr>
            <p:ph type="sldImg"/>
          </p:nvPr>
        </p:nvSpPr>
        <p:spPr>
          <a:xfrm>
            <a:off x="760413" y="742950"/>
            <a:ext cx="5362575" cy="3714750"/>
          </a:xfrm>
          <a:ln/>
        </p:spPr>
      </p:sp>
      <p:sp>
        <p:nvSpPr>
          <p:cNvPr id="768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8282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C5147-40F3-4E63-B053-BEF571209E7B}" type="slidenum">
              <a:rPr lang="en-GB"/>
              <a:pPr/>
              <a:t>21</a:t>
            </a:fld>
            <a:endParaRPr lang="en-GB"/>
          </a:p>
        </p:txBody>
      </p:sp>
      <p:sp>
        <p:nvSpPr>
          <p:cNvPr id="77826" name="Rectangle 2"/>
          <p:cNvSpPr>
            <a:spLocks noGrp="1" noRot="1" noChangeAspect="1" noChangeArrowheads="1" noTextEdit="1"/>
          </p:cNvSpPr>
          <p:nvPr>
            <p:ph type="sldImg"/>
          </p:nvPr>
        </p:nvSpPr>
        <p:spPr>
          <a:xfrm>
            <a:off x="760413" y="742950"/>
            <a:ext cx="5362575" cy="3714750"/>
          </a:xfrm>
          <a:ln/>
        </p:spPr>
      </p:sp>
      <p:sp>
        <p:nvSpPr>
          <p:cNvPr id="778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7504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0FA95-0B3D-49B5-AE54-A16392DBC05C}" type="slidenum">
              <a:rPr lang="en-GB"/>
              <a:pPr/>
              <a:t>22</a:t>
            </a:fld>
            <a:endParaRPr lang="en-GB"/>
          </a:p>
        </p:txBody>
      </p:sp>
      <p:sp>
        <p:nvSpPr>
          <p:cNvPr id="78850" name="Rectangle 2"/>
          <p:cNvSpPr>
            <a:spLocks noGrp="1" noRot="1" noChangeAspect="1" noChangeArrowheads="1" noTextEdit="1"/>
          </p:cNvSpPr>
          <p:nvPr>
            <p:ph type="sldImg"/>
          </p:nvPr>
        </p:nvSpPr>
        <p:spPr>
          <a:xfrm>
            <a:off x="760413" y="742950"/>
            <a:ext cx="5362575" cy="3714750"/>
          </a:xfrm>
          <a:ln/>
        </p:spPr>
      </p:sp>
      <p:sp>
        <p:nvSpPr>
          <p:cNvPr id="788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34281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5AFD9-3D63-44D9-B228-5A7CA9A53BD6}" type="slidenum">
              <a:rPr lang="en-GB"/>
              <a:pPr/>
              <a:t>23</a:t>
            </a:fld>
            <a:endParaRPr lang="en-GB"/>
          </a:p>
        </p:txBody>
      </p:sp>
      <p:sp>
        <p:nvSpPr>
          <p:cNvPr id="79874" name="Rectangle 2"/>
          <p:cNvSpPr>
            <a:spLocks noGrp="1" noRot="1" noChangeAspect="1" noChangeArrowheads="1" noTextEdit="1"/>
          </p:cNvSpPr>
          <p:nvPr>
            <p:ph type="sldImg"/>
          </p:nvPr>
        </p:nvSpPr>
        <p:spPr>
          <a:xfrm>
            <a:off x="760413" y="742950"/>
            <a:ext cx="5362575" cy="3714750"/>
          </a:xfrm>
          <a:ln/>
        </p:spPr>
      </p:sp>
      <p:sp>
        <p:nvSpPr>
          <p:cNvPr id="798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439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35749-7DD1-4223-B247-3D39A769DF02}" type="slidenum">
              <a:rPr lang="en-GB"/>
              <a:pPr/>
              <a:t>24</a:t>
            </a:fld>
            <a:endParaRPr lang="en-GB"/>
          </a:p>
        </p:txBody>
      </p:sp>
      <p:sp>
        <p:nvSpPr>
          <p:cNvPr id="80898" name="Rectangle 2"/>
          <p:cNvSpPr>
            <a:spLocks noGrp="1" noRot="1" noChangeAspect="1" noChangeArrowheads="1" noTextEdit="1"/>
          </p:cNvSpPr>
          <p:nvPr>
            <p:ph type="sldImg"/>
          </p:nvPr>
        </p:nvSpPr>
        <p:spPr>
          <a:xfrm>
            <a:off x="760413" y="742950"/>
            <a:ext cx="5362575" cy="3714750"/>
          </a:xfrm>
          <a:ln/>
        </p:spPr>
      </p:sp>
      <p:sp>
        <p:nvSpPr>
          <p:cNvPr id="808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4690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9A0F2-3474-4C1D-AF79-572BB87ED84A}" type="slidenum">
              <a:rPr lang="en-GB"/>
              <a:pPr/>
              <a:t>7</a:t>
            </a:fld>
            <a:endParaRPr lang="en-GB"/>
          </a:p>
        </p:txBody>
      </p:sp>
      <p:sp>
        <p:nvSpPr>
          <p:cNvPr id="90114" name="Rectangle 2"/>
          <p:cNvSpPr>
            <a:spLocks noGrp="1" noRot="1" noChangeAspect="1" noChangeArrowheads="1" noTextEdit="1"/>
          </p:cNvSpPr>
          <p:nvPr>
            <p:ph type="sldImg"/>
          </p:nvPr>
        </p:nvSpPr>
        <p:spPr>
          <a:xfrm>
            <a:off x="760413" y="742950"/>
            <a:ext cx="5362575" cy="3714750"/>
          </a:xfrm>
          <a:ln/>
        </p:spPr>
      </p:sp>
      <p:sp>
        <p:nvSpPr>
          <p:cNvPr id="901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098308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3CBF3-E626-424B-A6BF-04C0326036CC}" type="slidenum">
              <a:rPr lang="en-GB"/>
              <a:pPr/>
              <a:t>25</a:t>
            </a:fld>
            <a:endParaRPr lang="en-GB"/>
          </a:p>
        </p:txBody>
      </p:sp>
      <p:sp>
        <p:nvSpPr>
          <p:cNvPr id="81922" name="Rectangle 2"/>
          <p:cNvSpPr>
            <a:spLocks noGrp="1" noRot="1" noChangeAspect="1" noChangeArrowheads="1" noTextEdit="1"/>
          </p:cNvSpPr>
          <p:nvPr>
            <p:ph type="sldImg"/>
          </p:nvPr>
        </p:nvSpPr>
        <p:spPr>
          <a:xfrm>
            <a:off x="760413" y="742950"/>
            <a:ext cx="5362575" cy="3714750"/>
          </a:xfrm>
          <a:ln/>
        </p:spPr>
      </p:sp>
      <p:sp>
        <p:nvSpPr>
          <p:cNvPr id="819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2208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9160C-92DB-4782-89E0-0C04A3D3DB6D}" type="slidenum">
              <a:rPr lang="en-GB"/>
              <a:pPr/>
              <a:t>26</a:t>
            </a:fld>
            <a:endParaRPr lang="en-GB"/>
          </a:p>
        </p:txBody>
      </p:sp>
      <p:sp>
        <p:nvSpPr>
          <p:cNvPr id="82946" name="Rectangle 2"/>
          <p:cNvSpPr>
            <a:spLocks noGrp="1" noRot="1" noChangeAspect="1" noChangeArrowheads="1" noTextEdit="1"/>
          </p:cNvSpPr>
          <p:nvPr>
            <p:ph type="sldImg"/>
          </p:nvPr>
        </p:nvSpPr>
        <p:spPr>
          <a:xfrm>
            <a:off x="760413" y="742950"/>
            <a:ext cx="5362575" cy="3714750"/>
          </a:xfrm>
          <a:ln/>
        </p:spPr>
      </p:sp>
      <p:sp>
        <p:nvSpPr>
          <p:cNvPr id="829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4311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AD1F4-38D6-448D-A5FA-AA0A317AC74F}" type="slidenum">
              <a:rPr lang="en-GB"/>
              <a:pPr/>
              <a:t>27</a:t>
            </a:fld>
            <a:endParaRPr lang="en-GB"/>
          </a:p>
        </p:txBody>
      </p:sp>
      <p:sp>
        <p:nvSpPr>
          <p:cNvPr id="83970" name="Rectangle 2"/>
          <p:cNvSpPr>
            <a:spLocks noGrp="1" noRot="1" noChangeAspect="1" noChangeArrowheads="1" noTextEdit="1"/>
          </p:cNvSpPr>
          <p:nvPr>
            <p:ph type="sldImg"/>
          </p:nvPr>
        </p:nvSpPr>
        <p:spPr>
          <a:xfrm>
            <a:off x="760413" y="742950"/>
            <a:ext cx="5362575" cy="3714750"/>
          </a:xfrm>
          <a:ln/>
        </p:spPr>
      </p:sp>
      <p:sp>
        <p:nvSpPr>
          <p:cNvPr id="839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1226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2163-B54E-4A48-AD2D-D732E644BFBE}" type="slidenum">
              <a:rPr lang="en-GB"/>
              <a:pPr/>
              <a:t>28</a:t>
            </a:fld>
            <a:endParaRPr lang="en-GB"/>
          </a:p>
        </p:txBody>
      </p:sp>
      <p:sp>
        <p:nvSpPr>
          <p:cNvPr id="84994" name="Rectangle 2"/>
          <p:cNvSpPr>
            <a:spLocks noGrp="1" noRot="1" noChangeAspect="1" noChangeArrowheads="1" noTextEdit="1"/>
          </p:cNvSpPr>
          <p:nvPr>
            <p:ph type="sldImg"/>
          </p:nvPr>
        </p:nvSpPr>
        <p:spPr>
          <a:xfrm>
            <a:off x="760413" y="742950"/>
            <a:ext cx="5362575" cy="3714750"/>
          </a:xfrm>
          <a:ln/>
        </p:spPr>
      </p:sp>
      <p:sp>
        <p:nvSpPr>
          <p:cNvPr id="849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65834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41B0D-2BC3-4935-B68E-BE240E3467AE}" type="slidenum">
              <a:rPr lang="en-GB"/>
              <a:pPr/>
              <a:t>29</a:t>
            </a:fld>
            <a:endParaRPr lang="en-GB"/>
          </a:p>
        </p:txBody>
      </p:sp>
      <p:sp>
        <p:nvSpPr>
          <p:cNvPr id="86018" name="Rectangle 2"/>
          <p:cNvSpPr>
            <a:spLocks noGrp="1" noRot="1" noChangeAspect="1" noChangeArrowheads="1" noTextEdit="1"/>
          </p:cNvSpPr>
          <p:nvPr>
            <p:ph type="sldImg"/>
          </p:nvPr>
        </p:nvSpPr>
        <p:spPr>
          <a:xfrm>
            <a:off x="760413" y="742950"/>
            <a:ext cx="5362575" cy="3714750"/>
          </a:xfrm>
          <a:ln/>
        </p:spPr>
      </p:sp>
      <p:sp>
        <p:nvSpPr>
          <p:cNvPr id="860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13607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72F23-7FEB-4221-9177-200B9A5E9F62}" type="slidenum">
              <a:rPr lang="en-GB"/>
              <a:pPr/>
              <a:t>30</a:t>
            </a:fld>
            <a:endParaRPr lang="en-GB"/>
          </a:p>
        </p:txBody>
      </p:sp>
      <p:sp>
        <p:nvSpPr>
          <p:cNvPr id="87042" name="Rectangle 2"/>
          <p:cNvSpPr>
            <a:spLocks noGrp="1" noRot="1" noChangeAspect="1" noChangeArrowheads="1" noTextEdit="1"/>
          </p:cNvSpPr>
          <p:nvPr>
            <p:ph type="sldImg"/>
          </p:nvPr>
        </p:nvSpPr>
        <p:spPr>
          <a:xfrm>
            <a:off x="760413" y="742950"/>
            <a:ext cx="5362575" cy="3714750"/>
          </a:xfrm>
          <a:ln/>
        </p:spPr>
      </p:sp>
      <p:sp>
        <p:nvSpPr>
          <p:cNvPr id="870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45092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244AD-83BB-4187-9278-3D46D2770128}" type="slidenum">
              <a:rPr lang="en-GB"/>
              <a:pPr/>
              <a:t>31</a:t>
            </a:fld>
            <a:endParaRPr lang="en-GB"/>
          </a:p>
        </p:txBody>
      </p:sp>
      <p:sp>
        <p:nvSpPr>
          <p:cNvPr id="89090" name="Rectangle 2"/>
          <p:cNvSpPr>
            <a:spLocks noGrp="1" noRot="1" noChangeAspect="1" noChangeArrowheads="1" noTextEdit="1"/>
          </p:cNvSpPr>
          <p:nvPr>
            <p:ph type="sldImg"/>
          </p:nvPr>
        </p:nvSpPr>
        <p:spPr>
          <a:xfrm>
            <a:off x="760413" y="742950"/>
            <a:ext cx="5362575" cy="3714750"/>
          </a:xfrm>
          <a:ln/>
        </p:spPr>
      </p:sp>
      <p:sp>
        <p:nvSpPr>
          <p:cNvPr id="8909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31422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A6382-F48D-4531-94A4-5866871A4606}" type="slidenum">
              <a:rPr lang="en-GB"/>
              <a:pPr/>
              <a:t>32</a:t>
            </a:fld>
            <a:endParaRPr lang="en-GB"/>
          </a:p>
        </p:txBody>
      </p:sp>
      <p:sp>
        <p:nvSpPr>
          <p:cNvPr id="91138" name="Rectangle 2"/>
          <p:cNvSpPr>
            <a:spLocks noGrp="1" noRot="1" noChangeAspect="1" noChangeArrowheads="1" noTextEdit="1"/>
          </p:cNvSpPr>
          <p:nvPr>
            <p:ph type="sldImg"/>
          </p:nvPr>
        </p:nvSpPr>
        <p:spPr>
          <a:xfrm>
            <a:off x="760413" y="742950"/>
            <a:ext cx="5362575" cy="3714750"/>
          </a:xfrm>
          <a:ln/>
        </p:spPr>
      </p:sp>
      <p:sp>
        <p:nvSpPr>
          <p:cNvPr id="911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04387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A868B-D28C-4847-9436-EEA7B116FDF3}" type="slidenum">
              <a:rPr lang="en-GB"/>
              <a:pPr/>
              <a:t>33</a:t>
            </a:fld>
            <a:endParaRPr lang="en-GB"/>
          </a:p>
        </p:txBody>
      </p:sp>
      <p:sp>
        <p:nvSpPr>
          <p:cNvPr id="92162" name="Rectangle 2"/>
          <p:cNvSpPr>
            <a:spLocks noGrp="1" noRot="1" noChangeAspect="1" noChangeArrowheads="1" noTextEdit="1"/>
          </p:cNvSpPr>
          <p:nvPr>
            <p:ph type="sldImg"/>
          </p:nvPr>
        </p:nvSpPr>
        <p:spPr>
          <a:xfrm>
            <a:off x="760413" y="742950"/>
            <a:ext cx="5362575" cy="3714750"/>
          </a:xfrm>
          <a:ln/>
        </p:spPr>
      </p:sp>
      <p:sp>
        <p:nvSpPr>
          <p:cNvPr id="921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0349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7FCE9-DDD2-4034-9475-193C0D9F5E85}" type="slidenum">
              <a:rPr lang="en-GB"/>
              <a:pPr/>
              <a:t>8</a:t>
            </a:fld>
            <a:endParaRPr lang="en-GB"/>
          </a:p>
        </p:txBody>
      </p:sp>
      <p:sp>
        <p:nvSpPr>
          <p:cNvPr id="94210" name="Rectangle 2"/>
          <p:cNvSpPr>
            <a:spLocks noGrp="1" noRot="1" noChangeAspect="1" noChangeArrowheads="1" noTextEdit="1"/>
          </p:cNvSpPr>
          <p:nvPr>
            <p:ph type="sldImg"/>
          </p:nvPr>
        </p:nvSpPr>
        <p:spPr>
          <a:xfrm>
            <a:off x="760413" y="742950"/>
            <a:ext cx="5362575" cy="3714750"/>
          </a:xfrm>
          <a:ln/>
        </p:spPr>
      </p:sp>
      <p:sp>
        <p:nvSpPr>
          <p:cNvPr id="942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3186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8F6AD-7DE2-4658-BCBE-2E88BDD364F2}" type="slidenum">
              <a:rPr lang="en-GB"/>
              <a:pPr/>
              <a:t>9</a:t>
            </a:fld>
            <a:endParaRPr lang="en-GB"/>
          </a:p>
        </p:txBody>
      </p:sp>
      <p:sp>
        <p:nvSpPr>
          <p:cNvPr id="95234" name="Rectangle 2"/>
          <p:cNvSpPr>
            <a:spLocks noGrp="1" noRot="1" noChangeAspect="1" noChangeArrowheads="1" noTextEdit="1"/>
          </p:cNvSpPr>
          <p:nvPr>
            <p:ph type="sldImg"/>
          </p:nvPr>
        </p:nvSpPr>
        <p:spPr>
          <a:xfrm>
            <a:off x="760413" y="742950"/>
            <a:ext cx="5362575" cy="3714750"/>
          </a:xfrm>
          <a:ln/>
        </p:spPr>
      </p:sp>
      <p:sp>
        <p:nvSpPr>
          <p:cNvPr id="952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807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68F7D-0623-4D3B-B5AF-0F14E0FF77BD}" type="slidenum">
              <a:rPr lang="en-GB"/>
              <a:pPr/>
              <a:t>10</a:t>
            </a:fld>
            <a:endParaRPr lang="en-GB"/>
          </a:p>
        </p:txBody>
      </p:sp>
      <p:sp>
        <p:nvSpPr>
          <p:cNvPr id="71682" name="Rectangle 2"/>
          <p:cNvSpPr>
            <a:spLocks noGrp="1" noRot="1" noChangeAspect="1" noChangeArrowheads="1" noTextEdit="1"/>
          </p:cNvSpPr>
          <p:nvPr>
            <p:ph type="sldImg"/>
          </p:nvPr>
        </p:nvSpPr>
        <p:spPr>
          <a:xfrm>
            <a:off x="760413" y="742950"/>
            <a:ext cx="5362575" cy="3714750"/>
          </a:xfrm>
          <a:ln/>
        </p:spPr>
      </p:sp>
      <p:sp>
        <p:nvSpPr>
          <p:cNvPr id="716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2384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D7218-DF22-4EC6-BCEA-2616F4E6D538}" type="slidenum">
              <a:rPr lang="en-GB"/>
              <a:pPr/>
              <a:t>11</a:t>
            </a:fld>
            <a:endParaRPr lang="en-GB"/>
          </a:p>
        </p:txBody>
      </p:sp>
      <p:sp>
        <p:nvSpPr>
          <p:cNvPr id="68610" name="Rectangle 2"/>
          <p:cNvSpPr>
            <a:spLocks noGrp="1" noRot="1" noChangeAspect="1" noChangeArrowheads="1" noTextEdit="1"/>
          </p:cNvSpPr>
          <p:nvPr>
            <p:ph type="sldImg"/>
          </p:nvPr>
        </p:nvSpPr>
        <p:spPr>
          <a:xfrm>
            <a:off x="760413" y="742950"/>
            <a:ext cx="5362575" cy="3714750"/>
          </a:xfrm>
          <a:ln/>
        </p:spPr>
      </p:sp>
      <p:sp>
        <p:nvSpPr>
          <p:cNvPr id="686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6412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CDFBC-2B30-459D-ACA5-66AE5278BD10}" type="slidenum">
              <a:rPr lang="en-GB"/>
              <a:pPr/>
              <a:t>12</a:t>
            </a:fld>
            <a:endParaRPr lang="en-GB"/>
          </a:p>
        </p:txBody>
      </p:sp>
      <p:sp>
        <p:nvSpPr>
          <p:cNvPr id="93186" name="Rectangle 2"/>
          <p:cNvSpPr>
            <a:spLocks noGrp="1" noRot="1" noChangeAspect="1" noChangeArrowheads="1" noTextEdit="1"/>
          </p:cNvSpPr>
          <p:nvPr>
            <p:ph type="sldImg"/>
          </p:nvPr>
        </p:nvSpPr>
        <p:spPr>
          <a:xfrm>
            <a:off x="760413" y="742950"/>
            <a:ext cx="5362575" cy="3714750"/>
          </a:xfrm>
          <a:ln/>
        </p:spPr>
      </p:sp>
      <p:sp>
        <p:nvSpPr>
          <p:cNvPr id="9318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9973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965BF-1DF3-4734-B17C-3712559C7A19}" type="slidenum">
              <a:rPr lang="en-GB"/>
              <a:pPr/>
              <a:t>13</a:t>
            </a:fld>
            <a:endParaRPr lang="en-GB"/>
          </a:p>
        </p:txBody>
      </p:sp>
      <p:sp>
        <p:nvSpPr>
          <p:cNvPr id="88066" name="Rectangle 2"/>
          <p:cNvSpPr>
            <a:spLocks noGrp="1" noRot="1" noChangeAspect="1" noChangeArrowheads="1" noTextEdit="1"/>
          </p:cNvSpPr>
          <p:nvPr>
            <p:ph type="sldImg"/>
          </p:nvPr>
        </p:nvSpPr>
        <p:spPr>
          <a:xfrm>
            <a:off x="760413" y="742950"/>
            <a:ext cx="5362575" cy="3714750"/>
          </a:xfrm>
          <a:ln/>
        </p:spPr>
      </p:sp>
      <p:sp>
        <p:nvSpPr>
          <p:cNvPr id="880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2653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E0D0-F0D4-4A3C-84AE-7914ABE27B8D}" type="slidenum">
              <a:rPr lang="en-GB"/>
              <a:pPr/>
              <a:t>14</a:t>
            </a:fld>
            <a:endParaRPr lang="en-GB"/>
          </a:p>
        </p:txBody>
      </p:sp>
      <p:sp>
        <p:nvSpPr>
          <p:cNvPr id="70658" name="Rectangle 2"/>
          <p:cNvSpPr>
            <a:spLocks noGrp="1" noRot="1" noChangeAspect="1" noChangeArrowheads="1" noTextEdit="1"/>
          </p:cNvSpPr>
          <p:nvPr>
            <p:ph type="sldImg"/>
          </p:nvPr>
        </p:nvSpPr>
        <p:spPr>
          <a:xfrm>
            <a:off x="760413" y="742950"/>
            <a:ext cx="5362575" cy="3714750"/>
          </a:xfrm>
          <a:ln/>
        </p:spPr>
      </p:sp>
      <p:sp>
        <p:nvSpPr>
          <p:cNvPr id="706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96462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Transparency 2.</a:t>
            </a:r>
            <a:fld id="{074C6AD9-62EB-4AFA-B802-44EBB74BE5E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Transparency 2.</a:t>
            </a:r>
            <a:fld id="{3F159833-63D1-4EB0-94CD-407380212F3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7413" y="609600"/>
            <a:ext cx="192246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6850" y="609600"/>
            <a:ext cx="56181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Transparency 2.</a:t>
            </a:r>
            <a:fld id="{2DCED0E7-DD10-4CB7-A023-1C5D516C05A0}"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6850" y="609600"/>
            <a:ext cx="76930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66850" y="1981200"/>
            <a:ext cx="7693025" cy="4114800"/>
          </a:xfrm>
        </p:spPr>
        <p:txBody>
          <a:bodyPr/>
          <a:lstStyle/>
          <a:p>
            <a:endParaRPr lang="en-US"/>
          </a:p>
        </p:txBody>
      </p:sp>
      <p:sp>
        <p:nvSpPr>
          <p:cNvPr id="4" name="Date Placeholder 3"/>
          <p:cNvSpPr>
            <a:spLocks noGrp="1"/>
          </p:cNvSpPr>
          <p:nvPr>
            <p:ph type="dt" sz="half" idx="10"/>
          </p:nvPr>
        </p:nvSpPr>
        <p:spPr>
          <a:xfrm>
            <a:off x="742950" y="6248400"/>
            <a:ext cx="2062163"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382963" y="6248400"/>
            <a:ext cx="31369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97713" y="6324600"/>
            <a:ext cx="2062162" cy="457200"/>
          </a:xfrm>
        </p:spPr>
        <p:txBody>
          <a:bodyPr/>
          <a:lstStyle>
            <a:lvl1pPr>
              <a:defRPr/>
            </a:lvl1pPr>
          </a:lstStyle>
          <a:p>
            <a:r>
              <a:rPr lang="en-US" altLang="en-US"/>
              <a:t>Transparency 2.</a:t>
            </a:r>
            <a:fld id="{E97FFC5D-1B34-4750-8EE2-2D79E8A3A61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6850" y="609600"/>
            <a:ext cx="76930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66850" y="1981200"/>
            <a:ext cx="7693025" cy="4114800"/>
          </a:xfrm>
        </p:spPr>
        <p:txBody>
          <a:bodyPr/>
          <a:lstStyle/>
          <a:p>
            <a:endParaRPr lang="en-US"/>
          </a:p>
        </p:txBody>
      </p:sp>
      <p:sp>
        <p:nvSpPr>
          <p:cNvPr id="4" name="Date Placeholder 3"/>
          <p:cNvSpPr>
            <a:spLocks noGrp="1"/>
          </p:cNvSpPr>
          <p:nvPr>
            <p:ph type="dt" sz="half" idx="10"/>
          </p:nvPr>
        </p:nvSpPr>
        <p:spPr>
          <a:xfrm>
            <a:off x="742950" y="6248400"/>
            <a:ext cx="2062163"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382963" y="6248400"/>
            <a:ext cx="31369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97713" y="6324600"/>
            <a:ext cx="2062162" cy="457200"/>
          </a:xfrm>
        </p:spPr>
        <p:txBody>
          <a:bodyPr/>
          <a:lstStyle>
            <a:lvl1pPr>
              <a:defRPr/>
            </a:lvl1pPr>
          </a:lstStyle>
          <a:p>
            <a:r>
              <a:rPr lang="en-US" altLang="en-US"/>
              <a:t>Transparency 2.</a:t>
            </a:r>
            <a:fld id="{8DDF3070-9F98-4542-A7A6-63231B4FE2C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Transparency 2.</a:t>
            </a:r>
            <a:fld id="{E9BF024D-67E4-415F-BA26-EC0DB2F2EDE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Transparency 2.</a:t>
            </a:r>
            <a:fld id="{0EA6CBD2-F143-4567-8942-B4D1A4855A9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6850" y="1981200"/>
            <a:ext cx="37703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89563" y="1981200"/>
            <a:ext cx="37703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Transparency 2.</a:t>
            </a:r>
            <a:fld id="{1E57D8FA-F446-4097-9F13-13260BA8BC32}"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Transparency 2.</a:t>
            </a:r>
            <a:fld id="{EC5FE461-E07A-4613-A6DA-025673CB4D6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Transparency 2.</a:t>
            </a:r>
            <a:fld id="{5B47B056-7EF1-4E8B-8F7A-EF7C126AE58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Transparency 2.</a:t>
            </a:r>
            <a:fld id="{3E95AF24-4E08-42A6-A3CD-6A2B6B719EF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Transparency 2.</a:t>
            </a:r>
            <a:fld id="{87F8E2CF-EDF5-4417-AF83-41E3FF1FEEF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Transparency 2.</a:t>
            </a:r>
            <a:fld id="{8F782509-495F-4DAE-9C56-0063A6D58935}"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1027"/>
          <p:cNvSpPr>
            <a:spLocks noGrp="1" noChangeArrowheads="1"/>
          </p:cNvSpPr>
          <p:nvPr>
            <p:ph type="title"/>
          </p:nvPr>
        </p:nvSpPr>
        <p:spPr bwMode="auto">
          <a:xfrm>
            <a:off x="1466850" y="609600"/>
            <a:ext cx="76930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1028"/>
          <p:cNvSpPr>
            <a:spLocks noGrp="1" noChangeArrowheads="1"/>
          </p:cNvSpPr>
          <p:nvPr>
            <p:ph type="body" idx="1"/>
          </p:nvPr>
        </p:nvSpPr>
        <p:spPr bwMode="auto">
          <a:xfrm>
            <a:off x="1466850" y="1981200"/>
            <a:ext cx="76930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1029"/>
          <p:cNvSpPr>
            <a:spLocks noGrp="1" noChangeArrowheads="1"/>
          </p:cNvSpPr>
          <p:nvPr>
            <p:ph type="dt" sz="half" idx="2"/>
          </p:nvPr>
        </p:nvSpPr>
        <p:spPr bwMode="auto">
          <a:xfrm>
            <a:off x="742950" y="6248400"/>
            <a:ext cx="2062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078" name="Rectangle 1030"/>
          <p:cNvSpPr>
            <a:spLocks noGrp="1" noChangeArrowheads="1"/>
          </p:cNvSpPr>
          <p:nvPr>
            <p:ph type="ftr" sz="quarter" idx="3"/>
          </p:nvPr>
        </p:nvSpPr>
        <p:spPr bwMode="auto">
          <a:xfrm>
            <a:off x="3382963"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079" name="Rectangle 1031"/>
          <p:cNvSpPr>
            <a:spLocks noGrp="1" noChangeArrowheads="1"/>
          </p:cNvSpPr>
          <p:nvPr>
            <p:ph type="sldNum" sz="quarter" idx="4"/>
          </p:nvPr>
        </p:nvSpPr>
        <p:spPr bwMode="auto">
          <a:xfrm>
            <a:off x="7097713" y="6324600"/>
            <a:ext cx="20621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r>
              <a:rPr lang="en-US" altLang="en-US"/>
              <a:t>Transparency 2.</a:t>
            </a:r>
            <a:fld id="{CEB21EA8-2B00-45DA-9AE0-CE1CF534F3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ú"/>
        <a:defRPr sz="2800">
          <a:solidFill>
            <a:schemeClr val="tx1"/>
          </a:solidFill>
          <a:latin typeface="+mn-lt"/>
        </a:defRPr>
      </a:lvl2pPr>
      <a:lvl3pPr marL="1143000" indent="-228600" algn="l" rtl="0" eaLnBrk="0" fontAlgn="base" hangingPunct="0">
        <a:spcBef>
          <a:spcPct val="20000"/>
        </a:spcBef>
        <a:spcAft>
          <a:spcPct val="0"/>
        </a:spcAft>
        <a:buSzPct val="5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s"/>
        <a:defRPr sz="2000">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s"/>
        <a:defRPr sz="20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s"/>
        <a:defRPr sz="20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s"/>
        <a:defRPr sz="20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Microsoft_Word_97_-_2003_Document2.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14.vml"/><Relationship Id="rId1" Type="http://schemas.openxmlformats.org/officeDocument/2006/relationships/themeOverride" Target="../theme/themeOverride1.xml"/><Relationship Id="rId6" Type="http://schemas.openxmlformats.org/officeDocument/2006/relationships/image" Target="../media/image21.emf"/><Relationship Id="rId5" Type="http://schemas.openxmlformats.org/officeDocument/2006/relationships/oleObject" Target="../embeddings/oleObject12.bin"/><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blog.bobbleapp.me/wp-content/uploads/2015/04/bobble_20150608_144826156.png"/>
          <p:cNvPicPr>
            <a:picLocks noChangeAspect="1" noChangeArrowheads="1"/>
          </p:cNvPicPr>
          <p:nvPr/>
        </p:nvPicPr>
        <p:blipFill>
          <a:blip r:embed="rId2"/>
          <a:srcRect/>
          <a:stretch>
            <a:fillRect/>
          </a:stretch>
        </p:blipFill>
        <p:spPr bwMode="auto">
          <a:xfrm>
            <a:off x="227012" y="1371600"/>
            <a:ext cx="4267200" cy="4267200"/>
          </a:xfrm>
          <a:prstGeom prst="rect">
            <a:avLst/>
          </a:prstGeom>
          <a:ln w="88900" cap="sq" cmpd="thickThin">
            <a:solidFill>
              <a:srgbClr val="000000"/>
            </a:solidFill>
            <a:prstDash val="solid"/>
            <a:miter lim="800000"/>
          </a:ln>
          <a:effectLst>
            <a:innerShdw blurRad="76200">
              <a:srgbClr val="000000"/>
            </a:innerShdw>
          </a:effectLst>
        </p:spPr>
      </p:pic>
      <p:pic>
        <p:nvPicPr>
          <p:cNvPr id="106500" name="Picture 4" descr="http://lh6.ggpht.com/_09KNQepqhqc/S6SftF6BrxI/AAAAAAAAD1k/42PGP5Jhq7o/kaarnama00098%5B9%5D.jpg?imgmax=800"/>
          <p:cNvPicPr>
            <a:picLocks noChangeAspect="1" noChangeArrowheads="1"/>
          </p:cNvPicPr>
          <p:nvPr/>
        </p:nvPicPr>
        <p:blipFill>
          <a:blip r:embed="rId3"/>
          <a:srcRect/>
          <a:stretch>
            <a:fillRect/>
          </a:stretch>
        </p:blipFill>
        <p:spPr bwMode="auto">
          <a:xfrm>
            <a:off x="4951412" y="1447800"/>
            <a:ext cx="4792806" cy="4114800"/>
          </a:xfrm>
          <a:prstGeom prst="rect">
            <a:avLst/>
          </a:prstGeom>
          <a:ln w="88900" cap="sq" cmpd="thickThin">
            <a:solidFill>
              <a:srgbClr val="000000"/>
            </a:solidFill>
            <a:prstDash val="solid"/>
            <a:miter lim="800000"/>
          </a:ln>
          <a:effectLst>
            <a:innerShdw blurRad="76200">
              <a:srgbClr val="000000"/>
            </a:innerShdw>
          </a:effectLst>
        </p:spPr>
      </p:pic>
      <p:sp>
        <p:nvSpPr>
          <p:cNvPr id="6" name="Subtitle 2"/>
          <p:cNvSpPr>
            <a:spLocks noGrp="1"/>
          </p:cNvSpPr>
          <p:nvPr>
            <p:ph type="subTitle" idx="1"/>
          </p:nvPr>
        </p:nvSpPr>
        <p:spPr>
          <a:xfrm>
            <a:off x="379412" y="533400"/>
            <a:ext cx="9067800" cy="533400"/>
          </a:xfrm>
        </p:spPr>
        <p:txBody>
          <a:bodyPr/>
          <a:lstStyle/>
          <a:p>
            <a:r>
              <a:rPr lang="en-US" sz="2400" b="1" spc="300" dirty="0" smtClean="0">
                <a:latin typeface="Times New Roman" pitchFamily="18" charset="0"/>
                <a:cs typeface="Times New Roman" pitchFamily="18" charset="0"/>
              </a:rPr>
              <a:t>SIGNIFICANCE OF BREASTFEEDING</a:t>
            </a:r>
            <a:endParaRPr lang="en-US" sz="2400" b="1" spc="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0412" y="141844"/>
            <a:ext cx="8353425" cy="457200"/>
          </a:xfrm>
          <a:ln/>
        </p:spPr>
        <p:txBody>
          <a:bodyPr/>
          <a:lstStyle/>
          <a:p>
            <a:pPr algn="ctr"/>
            <a:r>
              <a:rPr lang="en-US" altLang="en-US" sz="3200" spc="300" dirty="0">
                <a:latin typeface="Times New Roman" panose="02020603050405020304" pitchFamily="18" charset="0"/>
                <a:cs typeface="Times New Roman" panose="02020603050405020304" pitchFamily="18" charset="0"/>
              </a:rPr>
              <a:t>Colostrum</a:t>
            </a:r>
          </a:p>
        </p:txBody>
      </p:sp>
      <p:sp>
        <p:nvSpPr>
          <p:cNvPr id="8196" name="Rectangle 4"/>
          <p:cNvSpPr>
            <a:spLocks noGrp="1" noChangeArrowheads="1"/>
          </p:cNvSpPr>
          <p:nvPr>
            <p:ph type="body" sz="half" idx="2"/>
          </p:nvPr>
        </p:nvSpPr>
        <p:spPr>
          <a:xfrm>
            <a:off x="379412" y="762000"/>
            <a:ext cx="9362597" cy="5105400"/>
          </a:xfrm>
        </p:spPr>
        <p:txBody>
          <a:bodyPr/>
          <a:lstStyle/>
          <a:p>
            <a:pPr>
              <a:lnSpc>
                <a:spcPct val="150000"/>
              </a:lnSpc>
            </a:pPr>
            <a:r>
              <a:rPr lang="en-US" altLang="en-US" sz="2400" spc="300" dirty="0" smtClean="0">
                <a:latin typeface="Times New Roman" panose="02020603050405020304" pitchFamily="18" charset="0"/>
                <a:cs typeface="Times New Roman" panose="02020603050405020304" pitchFamily="18" charset="0"/>
              </a:rPr>
              <a:t>Antibody rich - protects </a:t>
            </a:r>
            <a:r>
              <a:rPr lang="en-US" altLang="en-US" sz="2400" spc="300" dirty="0">
                <a:latin typeface="Times New Roman" panose="02020603050405020304" pitchFamily="18" charset="0"/>
                <a:cs typeface="Times New Roman" panose="02020603050405020304" pitchFamily="18" charset="0"/>
              </a:rPr>
              <a:t>against infection</a:t>
            </a:r>
          </a:p>
          <a:p>
            <a:pPr>
              <a:lnSpc>
                <a:spcPct val="150000"/>
              </a:lnSpc>
            </a:pPr>
            <a:r>
              <a:rPr lang="en-US" altLang="en-US" sz="2400" spc="300" dirty="0" smtClean="0">
                <a:latin typeface="Times New Roman" panose="02020603050405020304" pitchFamily="18" charset="0"/>
                <a:cs typeface="Times New Roman" panose="02020603050405020304" pitchFamily="18" charset="0"/>
              </a:rPr>
              <a:t>White blood cells - clears </a:t>
            </a:r>
            <a:r>
              <a:rPr lang="en-US" altLang="en-US" sz="2400" spc="300" dirty="0">
                <a:latin typeface="Times New Roman" panose="02020603050405020304" pitchFamily="18" charset="0"/>
                <a:cs typeface="Times New Roman" panose="02020603050405020304" pitchFamily="18" charset="0"/>
              </a:rPr>
              <a:t>meconium; helps prevent jaundice</a:t>
            </a:r>
          </a:p>
          <a:p>
            <a:pPr>
              <a:lnSpc>
                <a:spcPct val="150000"/>
              </a:lnSpc>
            </a:pPr>
            <a:r>
              <a:rPr lang="en-US" altLang="en-US" sz="2400" spc="300" dirty="0" smtClean="0">
                <a:latin typeface="Times New Roman" panose="02020603050405020304" pitchFamily="18" charset="0"/>
                <a:cs typeface="Times New Roman" panose="02020603050405020304" pitchFamily="18" charset="0"/>
              </a:rPr>
              <a:t>Purgative - helps </a:t>
            </a:r>
            <a:r>
              <a:rPr lang="en-US" altLang="en-US" sz="2400" spc="300" dirty="0">
                <a:latin typeface="Times New Roman" panose="02020603050405020304" pitchFamily="18" charset="0"/>
                <a:cs typeface="Times New Roman" panose="02020603050405020304" pitchFamily="18" charset="0"/>
              </a:rPr>
              <a:t>intestine mature; prevents allergy, intolerance</a:t>
            </a:r>
          </a:p>
          <a:p>
            <a:pPr>
              <a:lnSpc>
                <a:spcPct val="150000"/>
              </a:lnSpc>
            </a:pPr>
            <a:r>
              <a:rPr lang="en-US" altLang="en-US" sz="2400" spc="300" dirty="0" smtClean="0">
                <a:latin typeface="Times New Roman" panose="02020603050405020304" pitchFamily="18" charset="0"/>
                <a:cs typeface="Times New Roman" panose="02020603050405020304" pitchFamily="18" charset="0"/>
              </a:rPr>
              <a:t>Growth factors - reduces </a:t>
            </a:r>
            <a:r>
              <a:rPr lang="en-US" altLang="en-US" sz="2400" spc="300" dirty="0">
                <a:latin typeface="Times New Roman" panose="02020603050405020304" pitchFamily="18" charset="0"/>
                <a:cs typeface="Times New Roman" panose="02020603050405020304" pitchFamily="18" charset="0"/>
              </a:rPr>
              <a:t>severity of some infection (such as measles and </a:t>
            </a:r>
            <a:r>
              <a:rPr lang="en-US" altLang="en-US" sz="2400" spc="300" dirty="0" err="1" smtClean="0">
                <a:latin typeface="Times New Roman" panose="02020603050405020304" pitchFamily="18" charset="0"/>
                <a:cs typeface="Times New Roman" panose="02020603050405020304" pitchFamily="18" charset="0"/>
              </a:rPr>
              <a:t>diarrhoea</a:t>
            </a:r>
            <a:r>
              <a:rPr lang="en-US" altLang="en-US" sz="2400" spc="300" dirty="0" smtClean="0">
                <a:latin typeface="Times New Roman" panose="02020603050405020304" pitchFamily="18" charset="0"/>
                <a:cs typeface="Times New Roman" panose="02020603050405020304" pitchFamily="18" charset="0"/>
              </a:rPr>
              <a:t>) </a:t>
            </a:r>
          </a:p>
          <a:p>
            <a:pPr>
              <a:lnSpc>
                <a:spcPct val="150000"/>
              </a:lnSpc>
            </a:pPr>
            <a:r>
              <a:rPr lang="en-US" altLang="en-US" sz="2400" spc="300" dirty="0" smtClean="0">
                <a:latin typeface="Times New Roman" panose="02020603050405020304" pitchFamily="18" charset="0"/>
                <a:cs typeface="Times New Roman" panose="02020603050405020304" pitchFamily="18" charset="0"/>
              </a:rPr>
              <a:t>Vitamins A - </a:t>
            </a:r>
            <a:r>
              <a:rPr lang="en-US" altLang="en-US" sz="2400" spc="300" dirty="0" smtClean="0">
                <a:latin typeface="Times New Roman" panose="02020603050405020304" pitchFamily="18" charset="0"/>
                <a:cs typeface="Times New Roman" panose="02020603050405020304" pitchFamily="18" charset="0"/>
              </a:rPr>
              <a:t>prevents </a:t>
            </a:r>
            <a:r>
              <a:rPr lang="en-US" altLang="en-US" sz="2400" spc="300" dirty="0">
                <a:latin typeface="Times New Roman" panose="02020603050405020304" pitchFamily="18" charset="0"/>
                <a:cs typeface="Times New Roman" panose="02020603050405020304" pitchFamily="18" charset="0"/>
              </a:rPr>
              <a:t>vitamin A-related eye diseases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1625" y="76200"/>
            <a:ext cx="9372600" cy="609600"/>
          </a:xfrm>
        </p:spPr>
        <p:txBody>
          <a:bodyPr/>
          <a:lstStyle/>
          <a:p>
            <a:pPr algn="ctr"/>
            <a:r>
              <a:rPr lang="en-US" altLang="en-US" sz="3200" spc="300" dirty="0">
                <a:latin typeface="Times New Roman" panose="02020603050405020304" pitchFamily="18" charset="0"/>
                <a:cs typeface="Times New Roman" panose="02020603050405020304" pitchFamily="18" charset="0"/>
              </a:rPr>
              <a:t>Summary of differences between milks</a:t>
            </a:r>
          </a:p>
        </p:txBody>
      </p:sp>
      <p:graphicFrame>
        <p:nvGraphicFramePr>
          <p:cNvPr id="4106" name="Object 10"/>
          <p:cNvGraphicFramePr>
            <a:graphicFrameLocks noChangeAspect="1"/>
          </p:cNvGraphicFramePr>
          <p:nvPr>
            <p:extLst>
              <p:ext uri="{D42A27DB-BD31-4B8C-83A1-F6EECF244321}">
                <p14:modId xmlns:p14="http://schemas.microsoft.com/office/powerpoint/2010/main" val="2391141917"/>
              </p:ext>
            </p:extLst>
          </p:nvPr>
        </p:nvGraphicFramePr>
        <p:xfrm>
          <a:off x="733425" y="838200"/>
          <a:ext cx="8569325" cy="4038600"/>
        </p:xfrm>
        <a:graphic>
          <a:graphicData uri="http://schemas.openxmlformats.org/presentationml/2006/ole">
            <mc:AlternateContent xmlns:mc="http://schemas.openxmlformats.org/markup-compatibility/2006">
              <mc:Choice xmlns:v="urn:schemas-microsoft-com:vml" Requires="v">
                <p:oleObj spid="_x0000_s4124" name="Worksheet" r:id="rId4" imgW="8865720" imgH="2997360" progId="Excel.Sheet.8">
                  <p:embed/>
                </p:oleObj>
              </mc:Choice>
              <mc:Fallback>
                <p:oleObj name="Worksheet" r:id="rId4" imgW="8865720" imgH="2997360" progId="Excel.Shee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838200"/>
                        <a:ext cx="8569325" cy="4038600"/>
                      </a:xfrm>
                      <a:prstGeom prst="rect">
                        <a:avLst/>
                      </a:prstGeom>
                      <a:noFill/>
                      <a:ln>
                        <a:noFill/>
                      </a:ln>
                      <a:effectLst/>
                      <a:extLst>
                        <a:ext uri="{909E8E84-426E-40DD-AFC4-6F175D3DCCD1}">
                          <a14:hiddenFill xmlns:a14="http://schemas.microsoft.com/office/drawing/2010/main">
                            <a:gradFill rotWithShape="0">
                              <a:gsLst>
                                <a:gs pos="0">
                                  <a:srgbClr val="9900CC"/>
                                </a:gs>
                                <a:gs pos="100000">
                                  <a:srgbClr val="660066"/>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1" name="Text Box 15"/>
          <p:cNvSpPr txBox="1">
            <a:spLocks noChangeArrowheads="1"/>
          </p:cNvSpPr>
          <p:nvPr/>
        </p:nvSpPr>
        <p:spPr bwMode="auto">
          <a:xfrm>
            <a:off x="150812" y="5867400"/>
            <a:ext cx="9523413" cy="581025"/>
          </a:xfrm>
          <a:prstGeom prst="rect">
            <a:avLst/>
          </a:prstGeom>
          <a:noFill/>
          <a:ln w="9525">
            <a:noFill/>
            <a:miter lim="800000"/>
            <a:headEnd/>
            <a:tailEnd/>
          </a:ln>
          <a:effectLst/>
        </p:spPr>
        <p:txBody>
          <a:bodyPr wrap="square">
            <a:spAutoFit/>
          </a:bodyPr>
          <a:lstStyle/>
          <a:p>
            <a:pPr>
              <a:spcBef>
                <a:spcPct val="50000"/>
              </a:spcBef>
            </a:pPr>
            <a:r>
              <a:rPr lang="en-US" sz="1600" dirty="0">
                <a:latin typeface="Arial" charset="0"/>
              </a:rPr>
              <a:t>Adapted from: </a:t>
            </a:r>
            <a:r>
              <a:rPr lang="en-US" sz="1600" dirty="0">
                <a:latin typeface="Arial" charset="0"/>
                <a:cs typeface="Times New Roman" pitchFamily="18" charset="0"/>
              </a:rPr>
              <a:t>Breastfeeding counselling: A training course. Geneva, World Health Organization, 1993 (WHO/CDR/93.6).</a:t>
            </a:r>
            <a:endParaRPr lang="en-US" sz="16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93" name="Picture 21" descr="Session 2 Bottlefeeding 25"/>
          <p:cNvPicPr>
            <a:picLocks noChangeAspect="1" noChangeArrowheads="1"/>
          </p:cNvPicPr>
          <p:nvPr/>
        </p:nvPicPr>
        <p:blipFill>
          <a:blip r:embed="rId3"/>
          <a:srcRect/>
          <a:stretch>
            <a:fillRect/>
          </a:stretch>
        </p:blipFill>
        <p:spPr bwMode="auto">
          <a:xfrm>
            <a:off x="3663950" y="1571625"/>
            <a:ext cx="2432050" cy="3381375"/>
          </a:xfrm>
          <a:prstGeom prst="rect">
            <a:avLst/>
          </a:prstGeom>
          <a:noFill/>
        </p:spPr>
      </p:pic>
      <p:sp>
        <p:nvSpPr>
          <p:cNvPr id="54274" name="Rectangle 2"/>
          <p:cNvSpPr>
            <a:spLocks noGrp="1" noChangeArrowheads="1"/>
          </p:cNvSpPr>
          <p:nvPr>
            <p:ph type="title"/>
          </p:nvPr>
        </p:nvSpPr>
        <p:spPr>
          <a:xfrm>
            <a:off x="150812" y="76200"/>
            <a:ext cx="9526588" cy="609600"/>
          </a:xfrm>
        </p:spPr>
        <p:txBody>
          <a:bodyPr/>
          <a:lstStyle/>
          <a:p>
            <a:pPr algn="ctr"/>
            <a:r>
              <a:rPr lang="en-US" altLang="en-US" sz="3200" spc="300" dirty="0">
                <a:latin typeface="Times New Roman" panose="02020603050405020304" pitchFamily="18" charset="0"/>
                <a:cs typeface="Times New Roman" panose="02020603050405020304" pitchFamily="18" charset="0"/>
              </a:rPr>
              <a:t>Risks of artificial feeding</a:t>
            </a:r>
          </a:p>
        </p:txBody>
      </p:sp>
      <p:sp>
        <p:nvSpPr>
          <p:cNvPr id="54281" name="Text Box 9"/>
          <p:cNvSpPr txBox="1">
            <a:spLocks noChangeArrowheads="1"/>
          </p:cNvSpPr>
          <p:nvPr/>
        </p:nvSpPr>
        <p:spPr bwMode="auto">
          <a:xfrm>
            <a:off x="3024188" y="1140768"/>
            <a:ext cx="3377848" cy="461665"/>
          </a:xfrm>
          <a:prstGeom prst="rect">
            <a:avLst/>
          </a:prstGeom>
          <a:noFill/>
          <a:ln w="9525">
            <a:noFill/>
            <a:miter lim="800000"/>
            <a:headEnd/>
            <a:tailEnd/>
          </a:ln>
          <a:effectLst/>
        </p:spPr>
        <p:txBody>
          <a:bodyPr wrap="none" anchor="ctr">
            <a:spAutoFit/>
          </a:bodyPr>
          <a:lstStyle/>
          <a:p>
            <a:pPr>
              <a:spcBef>
                <a:spcPct val="50000"/>
              </a:spcBef>
            </a:pPr>
            <a:r>
              <a:rPr lang="en-US" altLang="en-US" sz="2400" dirty="0">
                <a:cs typeface="Times New Roman" panose="02020603050405020304" pitchFamily="18" charset="0"/>
                <a:sym typeface="Wingdings" pitchFamily="2" charset="2"/>
              </a:rPr>
              <a:t> </a:t>
            </a:r>
            <a:r>
              <a:rPr lang="en-US" altLang="en-US" sz="2400" dirty="0">
                <a:cs typeface="Times New Roman" panose="02020603050405020304" pitchFamily="18" charset="0"/>
              </a:rPr>
              <a:t>Interferes with bonding</a:t>
            </a:r>
          </a:p>
        </p:txBody>
      </p:sp>
      <p:sp>
        <p:nvSpPr>
          <p:cNvPr id="54282" name="Text Box 10"/>
          <p:cNvSpPr txBox="1">
            <a:spLocks noChangeArrowheads="1"/>
          </p:cNvSpPr>
          <p:nvPr/>
        </p:nvSpPr>
        <p:spPr bwMode="auto">
          <a:xfrm>
            <a:off x="381000" y="1965296"/>
            <a:ext cx="3113353" cy="2862322"/>
          </a:xfrm>
          <a:prstGeom prst="rect">
            <a:avLst/>
          </a:prstGeom>
          <a:noFill/>
          <a:ln w="9525">
            <a:noFill/>
            <a:miter lim="800000"/>
            <a:headEnd/>
            <a:tailEnd/>
          </a:ln>
          <a:effectLst/>
        </p:spPr>
        <p:txBody>
          <a:bodyPr wrap="none" anchor="ctr">
            <a:spAutoFit/>
          </a:bodyPr>
          <a:lstStyle/>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More diarrhoea and </a:t>
            </a:r>
            <a:br>
              <a:rPr lang="en-US" altLang="en-US" sz="2400">
                <a:cs typeface="Times New Roman" panose="02020603050405020304" pitchFamily="18" charset="0"/>
              </a:rPr>
            </a:br>
            <a:r>
              <a:rPr lang="en-US" altLang="en-US" sz="2400">
                <a:cs typeface="Times New Roman" panose="02020603050405020304" pitchFamily="18" charset="0"/>
              </a:rPr>
              <a:t>    respiratory infections</a:t>
            </a:r>
          </a:p>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Persistent diarrhoea</a:t>
            </a:r>
          </a:p>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Malnutrition</a:t>
            </a:r>
            <a:br>
              <a:rPr lang="en-US" altLang="en-US" sz="2400">
                <a:cs typeface="Times New Roman" panose="02020603050405020304" pitchFamily="18" charset="0"/>
              </a:rPr>
            </a:br>
            <a:r>
              <a:rPr lang="en-US" altLang="en-US" sz="2400">
                <a:cs typeface="Times New Roman" panose="02020603050405020304" pitchFamily="18" charset="0"/>
              </a:rPr>
              <a:t>    Vitamin A deficiency</a:t>
            </a:r>
          </a:p>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More likely to die</a:t>
            </a:r>
          </a:p>
        </p:txBody>
      </p:sp>
      <p:sp>
        <p:nvSpPr>
          <p:cNvPr id="54283" name="Text Box 11"/>
          <p:cNvSpPr txBox="1">
            <a:spLocks noChangeArrowheads="1"/>
          </p:cNvSpPr>
          <p:nvPr/>
        </p:nvSpPr>
        <p:spPr bwMode="auto">
          <a:xfrm>
            <a:off x="6088063" y="1852067"/>
            <a:ext cx="3589337" cy="3231654"/>
          </a:xfrm>
          <a:prstGeom prst="rect">
            <a:avLst/>
          </a:prstGeom>
          <a:noFill/>
          <a:ln w="9525">
            <a:noFill/>
            <a:miter lim="800000"/>
            <a:headEnd/>
            <a:tailEnd/>
          </a:ln>
          <a:effectLst/>
        </p:spPr>
        <p:txBody>
          <a:bodyPr anchor="ctr">
            <a:spAutoFit/>
          </a:bodyPr>
          <a:lstStyle/>
          <a:p>
            <a:pPr>
              <a:spcBef>
                <a:spcPct val="50000"/>
              </a:spcBef>
            </a:pPr>
            <a:r>
              <a:rPr lang="en-US" altLang="en-US" sz="2400" dirty="0">
                <a:cs typeface="Times New Roman" panose="02020603050405020304" pitchFamily="18" charset="0"/>
                <a:sym typeface="Wingdings" pitchFamily="2" charset="2"/>
              </a:rPr>
              <a:t> </a:t>
            </a:r>
            <a:r>
              <a:rPr lang="en-US" altLang="en-US" sz="2400" dirty="0">
                <a:cs typeface="Times New Roman" panose="02020603050405020304" pitchFamily="18" charset="0"/>
              </a:rPr>
              <a:t>More allergy and </a:t>
            </a:r>
            <a:br>
              <a:rPr lang="en-US" altLang="en-US" sz="2400" dirty="0">
                <a:cs typeface="Times New Roman" panose="02020603050405020304" pitchFamily="18" charset="0"/>
              </a:rPr>
            </a:br>
            <a:r>
              <a:rPr lang="en-US" altLang="en-US" sz="2400" dirty="0">
                <a:cs typeface="Times New Roman" panose="02020603050405020304" pitchFamily="18" charset="0"/>
              </a:rPr>
              <a:t>    milk intolerance</a:t>
            </a:r>
          </a:p>
          <a:p>
            <a:pPr>
              <a:spcBef>
                <a:spcPct val="50000"/>
              </a:spcBef>
            </a:pPr>
            <a:r>
              <a:rPr lang="en-US" altLang="en-US" sz="2400" dirty="0">
                <a:cs typeface="Times New Roman" panose="02020603050405020304" pitchFamily="18" charset="0"/>
                <a:sym typeface="Wingdings" pitchFamily="2" charset="2"/>
              </a:rPr>
              <a:t> </a:t>
            </a:r>
            <a:r>
              <a:rPr lang="en-US" altLang="en-US" sz="2400" dirty="0">
                <a:cs typeface="Times New Roman" panose="02020603050405020304" pitchFamily="18" charset="0"/>
              </a:rPr>
              <a:t>Increased risk of some</a:t>
            </a:r>
            <a:br>
              <a:rPr lang="en-US" altLang="en-US" sz="2400" dirty="0">
                <a:cs typeface="Times New Roman" panose="02020603050405020304" pitchFamily="18" charset="0"/>
              </a:rPr>
            </a:br>
            <a:r>
              <a:rPr lang="en-US" altLang="en-US" sz="2400" dirty="0">
                <a:cs typeface="Times New Roman" panose="02020603050405020304" pitchFamily="18" charset="0"/>
              </a:rPr>
              <a:t>    chronic diseases</a:t>
            </a:r>
          </a:p>
          <a:p>
            <a:pPr>
              <a:spcBef>
                <a:spcPct val="50000"/>
              </a:spcBef>
            </a:pPr>
            <a:r>
              <a:rPr lang="en-US" altLang="en-US" sz="2400" dirty="0">
                <a:cs typeface="Times New Roman" panose="02020603050405020304" pitchFamily="18" charset="0"/>
                <a:sym typeface="Wingdings" pitchFamily="2" charset="2"/>
              </a:rPr>
              <a:t> </a:t>
            </a:r>
            <a:r>
              <a:rPr lang="en-US" altLang="en-US" sz="2400" dirty="0">
                <a:cs typeface="Times New Roman" panose="02020603050405020304" pitchFamily="18" charset="0"/>
              </a:rPr>
              <a:t>Overweight</a:t>
            </a:r>
          </a:p>
          <a:p>
            <a:pPr>
              <a:spcBef>
                <a:spcPct val="50000"/>
              </a:spcBef>
            </a:pPr>
            <a:r>
              <a:rPr lang="en-US" altLang="en-US" sz="2400" dirty="0">
                <a:cs typeface="Times New Roman" panose="02020603050405020304" pitchFamily="18" charset="0"/>
                <a:sym typeface="Wingdings" pitchFamily="2" charset="2"/>
              </a:rPr>
              <a:t> </a:t>
            </a:r>
            <a:r>
              <a:rPr lang="en-US" altLang="en-US" sz="2400" dirty="0">
                <a:cs typeface="Times New Roman" panose="02020603050405020304" pitchFamily="18" charset="0"/>
              </a:rPr>
              <a:t>Lower scores on</a:t>
            </a:r>
            <a:br>
              <a:rPr lang="en-US" altLang="en-US" sz="2400" dirty="0">
                <a:cs typeface="Times New Roman" panose="02020603050405020304" pitchFamily="18" charset="0"/>
              </a:rPr>
            </a:br>
            <a:r>
              <a:rPr lang="en-US" altLang="en-US" sz="2400" dirty="0">
                <a:cs typeface="Times New Roman" panose="02020603050405020304" pitchFamily="18" charset="0"/>
              </a:rPr>
              <a:t>    intelligence tests</a:t>
            </a:r>
          </a:p>
        </p:txBody>
      </p:sp>
      <p:sp>
        <p:nvSpPr>
          <p:cNvPr id="54284" name="Text Box 12"/>
          <p:cNvSpPr txBox="1">
            <a:spLocks noChangeArrowheads="1"/>
          </p:cNvSpPr>
          <p:nvPr/>
        </p:nvSpPr>
        <p:spPr bwMode="auto">
          <a:xfrm>
            <a:off x="1539875" y="5247114"/>
            <a:ext cx="3108325" cy="830997"/>
          </a:xfrm>
          <a:prstGeom prst="rect">
            <a:avLst/>
          </a:prstGeom>
          <a:noFill/>
          <a:ln w="9525">
            <a:noFill/>
            <a:miter lim="800000"/>
            <a:headEnd/>
            <a:tailEnd/>
          </a:ln>
          <a:effectLst/>
        </p:spPr>
        <p:txBody>
          <a:bodyPr anchor="ctr">
            <a:spAutoFit/>
          </a:bodyPr>
          <a:lstStyle/>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May become</a:t>
            </a:r>
            <a:br>
              <a:rPr lang="en-US" altLang="en-US" sz="2400">
                <a:cs typeface="Times New Roman" panose="02020603050405020304" pitchFamily="18" charset="0"/>
              </a:rPr>
            </a:br>
            <a:r>
              <a:rPr lang="en-US" altLang="en-US" sz="2400">
                <a:cs typeface="Times New Roman" panose="02020603050405020304" pitchFamily="18" charset="0"/>
              </a:rPr>
              <a:t>    pregnant sooner</a:t>
            </a:r>
          </a:p>
        </p:txBody>
      </p:sp>
      <p:sp>
        <p:nvSpPr>
          <p:cNvPr id="54285" name="Text Box 13"/>
          <p:cNvSpPr txBox="1">
            <a:spLocks noChangeArrowheads="1"/>
          </p:cNvSpPr>
          <p:nvPr/>
        </p:nvSpPr>
        <p:spPr bwMode="auto">
          <a:xfrm>
            <a:off x="5303838" y="5247114"/>
            <a:ext cx="4525962" cy="830997"/>
          </a:xfrm>
          <a:prstGeom prst="rect">
            <a:avLst/>
          </a:prstGeom>
          <a:noFill/>
          <a:ln w="9525">
            <a:noFill/>
            <a:miter lim="800000"/>
            <a:headEnd/>
            <a:tailEnd/>
          </a:ln>
          <a:effectLst/>
        </p:spPr>
        <p:txBody>
          <a:bodyPr anchor="ctr">
            <a:spAutoFit/>
          </a:bodyPr>
          <a:lstStyle/>
          <a:p>
            <a:pPr>
              <a:spcBef>
                <a:spcPct val="50000"/>
              </a:spcBef>
            </a:pPr>
            <a:r>
              <a:rPr lang="en-US" altLang="en-US" sz="2400">
                <a:cs typeface="Times New Roman" panose="02020603050405020304" pitchFamily="18" charset="0"/>
                <a:sym typeface="Wingdings" pitchFamily="2" charset="2"/>
              </a:rPr>
              <a:t> </a:t>
            </a:r>
            <a:r>
              <a:rPr lang="en-US" altLang="en-US" sz="2400">
                <a:cs typeface="Times New Roman" panose="02020603050405020304" pitchFamily="18" charset="0"/>
              </a:rPr>
              <a:t>Increased risk of anaemia,</a:t>
            </a:r>
            <a:br>
              <a:rPr lang="en-US" altLang="en-US" sz="2400">
                <a:cs typeface="Times New Roman" panose="02020603050405020304" pitchFamily="18" charset="0"/>
              </a:rPr>
            </a:br>
            <a:r>
              <a:rPr lang="en-US" altLang="en-US" sz="2400">
                <a:cs typeface="Times New Roman" panose="02020603050405020304" pitchFamily="18" charset="0"/>
              </a:rPr>
              <a:t>    ovarian and breast cancer</a:t>
            </a:r>
          </a:p>
        </p:txBody>
      </p:sp>
      <p:sp>
        <p:nvSpPr>
          <p:cNvPr id="54286" name="Text Box 14"/>
          <p:cNvSpPr txBox="1">
            <a:spLocks noChangeArrowheads="1"/>
          </p:cNvSpPr>
          <p:nvPr/>
        </p:nvSpPr>
        <p:spPr bwMode="auto">
          <a:xfrm>
            <a:off x="4252913" y="4867275"/>
            <a:ext cx="1384300" cy="457200"/>
          </a:xfrm>
          <a:prstGeom prst="rect">
            <a:avLst/>
          </a:prstGeom>
          <a:noFill/>
          <a:ln w="9525">
            <a:noFill/>
            <a:miter lim="800000"/>
            <a:headEnd/>
            <a:tailEnd/>
          </a:ln>
          <a:effectLst/>
        </p:spPr>
        <p:txBody>
          <a:bodyPr anchor="ctr">
            <a:spAutoFit/>
          </a:bodyPr>
          <a:lstStyle/>
          <a:p>
            <a:pPr>
              <a:spcBef>
                <a:spcPct val="50000"/>
              </a:spcBef>
            </a:pPr>
            <a:r>
              <a:rPr lang="en-US" altLang="en-US" sz="2400">
                <a:cs typeface="Times New Roman" panose="02020603050405020304" pitchFamily="18" charset="0"/>
                <a:sym typeface="Wingdings" pitchFamily="2" charset="2"/>
              </a:rPr>
              <a:t>Mother</a:t>
            </a:r>
            <a:endParaRPr lang="en-US" altLang="en-US" sz="2400">
              <a:cs typeface="Times New Roman" panose="02020603050405020304" pitchFamily="18" charset="0"/>
            </a:endParaRPr>
          </a:p>
        </p:txBody>
      </p:sp>
      <p:sp>
        <p:nvSpPr>
          <p:cNvPr id="54289" name="Text Box 17"/>
          <p:cNvSpPr txBox="1">
            <a:spLocks noChangeArrowheads="1"/>
          </p:cNvSpPr>
          <p:nvPr/>
        </p:nvSpPr>
        <p:spPr bwMode="auto">
          <a:xfrm>
            <a:off x="227012" y="6096000"/>
            <a:ext cx="9450388" cy="611188"/>
          </a:xfrm>
          <a:prstGeom prst="rect">
            <a:avLst/>
          </a:prstGeom>
          <a:noFill/>
          <a:ln w="9525">
            <a:noFill/>
            <a:miter lim="800000"/>
            <a:headEnd/>
            <a:tailEnd/>
          </a:ln>
          <a:effectLst/>
        </p:spPr>
        <p:txBody>
          <a:bodyPr wrap="square">
            <a:spAutoFit/>
          </a:bodyPr>
          <a:lstStyle/>
          <a:p>
            <a:pPr>
              <a:spcBef>
                <a:spcPct val="50000"/>
              </a:spcBef>
            </a:pPr>
            <a:r>
              <a:rPr lang="en-US" sz="1600" dirty="0">
                <a:latin typeface="Arial" charset="0"/>
                <a:cs typeface="Times New Roman" pitchFamily="18" charset="0"/>
              </a:rPr>
              <a:t>Adapted from: Breastfeeding counselling: A training course. Geneva, World Health Organization, 1993 (WHO/CDR/93.6).</a:t>
            </a:r>
            <a:r>
              <a:rPr lang="en-US"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687513" y="304800"/>
            <a:ext cx="6608762" cy="427038"/>
          </a:xfrm>
          <a:prstGeom prst="rect">
            <a:avLst/>
          </a:prstGeom>
          <a:noFill/>
          <a:ln w="9525">
            <a:noFill/>
            <a:miter lim="800000"/>
            <a:headEnd/>
            <a:tailEnd/>
          </a:ln>
        </p:spPr>
        <p:txBody>
          <a:bodyPr wrap="none" lIns="0" tIns="0" rIns="0" bIns="0">
            <a:spAutoFit/>
          </a:bodyPr>
          <a:lstStyle/>
          <a:p>
            <a:r>
              <a:rPr lang="en-GB" sz="2800" b="1">
                <a:latin typeface="Arial" charset="0"/>
              </a:rPr>
              <a:t>Intelligence quotient by type of feeding</a:t>
            </a:r>
            <a:endParaRPr lang="en-GB" sz="2800"/>
          </a:p>
        </p:txBody>
      </p:sp>
      <p:sp>
        <p:nvSpPr>
          <p:cNvPr id="59395" name="Freeform 3"/>
          <p:cNvSpPr>
            <a:spLocks/>
          </p:cNvSpPr>
          <p:nvPr/>
        </p:nvSpPr>
        <p:spPr bwMode="auto">
          <a:xfrm>
            <a:off x="4257675" y="3475038"/>
            <a:ext cx="2259013" cy="1084262"/>
          </a:xfrm>
          <a:custGeom>
            <a:avLst/>
            <a:gdLst/>
            <a:ahLst/>
            <a:cxnLst>
              <a:cxn ang="0">
                <a:pos x="2082" y="2015"/>
              </a:cxn>
              <a:cxn ang="0">
                <a:pos x="2634" y="1897"/>
              </a:cxn>
              <a:cxn ang="0">
                <a:pos x="3155" y="1704"/>
              </a:cxn>
              <a:cxn ang="0">
                <a:pos x="3761" y="1403"/>
              </a:cxn>
              <a:cxn ang="0">
                <a:pos x="3893" y="1120"/>
              </a:cxn>
              <a:cxn ang="0">
                <a:pos x="3783" y="775"/>
              </a:cxn>
              <a:cxn ang="0">
                <a:pos x="3655" y="436"/>
              </a:cxn>
              <a:cxn ang="0">
                <a:pos x="3511" y="104"/>
              </a:cxn>
              <a:cxn ang="0">
                <a:pos x="3429" y="49"/>
              </a:cxn>
              <a:cxn ang="0">
                <a:pos x="3295" y="231"/>
              </a:cxn>
              <a:cxn ang="0">
                <a:pos x="3151" y="404"/>
              </a:cxn>
              <a:cxn ang="0">
                <a:pos x="2997" y="573"/>
              </a:cxn>
              <a:cxn ang="0">
                <a:pos x="2839" y="726"/>
              </a:cxn>
              <a:cxn ang="0">
                <a:pos x="2755" y="797"/>
              </a:cxn>
              <a:cxn ang="0">
                <a:pos x="2608" y="926"/>
              </a:cxn>
              <a:cxn ang="0">
                <a:pos x="2434" y="1050"/>
              </a:cxn>
              <a:cxn ang="0">
                <a:pos x="2250" y="1165"/>
              </a:cxn>
              <a:cxn ang="0">
                <a:pos x="2087" y="1254"/>
              </a:cxn>
              <a:cxn ang="0">
                <a:pos x="1953" y="1318"/>
              </a:cxn>
              <a:cxn ang="0">
                <a:pos x="1802" y="1378"/>
              </a:cxn>
              <a:cxn ang="0">
                <a:pos x="1644" y="1420"/>
              </a:cxn>
              <a:cxn ang="0">
                <a:pos x="1485" y="1445"/>
              </a:cxn>
              <a:cxn ang="0">
                <a:pos x="1326" y="1453"/>
              </a:cxn>
              <a:cxn ang="0">
                <a:pos x="1203" y="1337"/>
              </a:cxn>
              <a:cxn ang="0">
                <a:pos x="1073" y="1232"/>
              </a:cxn>
              <a:cxn ang="0">
                <a:pos x="934" y="1142"/>
              </a:cxn>
              <a:cxn ang="0">
                <a:pos x="787" y="1062"/>
              </a:cxn>
              <a:cxn ang="0">
                <a:pos x="637" y="999"/>
              </a:cxn>
              <a:cxn ang="0">
                <a:pos x="480" y="948"/>
              </a:cxn>
              <a:cxn ang="0">
                <a:pos x="319" y="913"/>
              </a:cxn>
              <a:cxn ang="0">
                <a:pos x="272" y="911"/>
              </a:cxn>
              <a:cxn ang="0">
                <a:pos x="225" y="923"/>
              </a:cxn>
              <a:cxn ang="0">
                <a:pos x="205" y="951"/>
              </a:cxn>
              <a:cxn ang="0">
                <a:pos x="199" y="984"/>
              </a:cxn>
              <a:cxn ang="0">
                <a:pos x="207" y="1017"/>
              </a:cxn>
              <a:cxn ang="0">
                <a:pos x="240" y="1051"/>
              </a:cxn>
              <a:cxn ang="0">
                <a:pos x="299" y="1090"/>
              </a:cxn>
              <a:cxn ang="0">
                <a:pos x="366" y="1115"/>
              </a:cxn>
              <a:cxn ang="0">
                <a:pos x="429" y="1139"/>
              </a:cxn>
              <a:cxn ang="0">
                <a:pos x="505" y="1186"/>
              </a:cxn>
              <a:cxn ang="0">
                <a:pos x="588" y="1252"/>
              </a:cxn>
              <a:cxn ang="0">
                <a:pos x="662" y="1329"/>
              </a:cxn>
              <a:cxn ang="0">
                <a:pos x="548" y="1337"/>
              </a:cxn>
              <a:cxn ang="0">
                <a:pos x="419" y="1336"/>
              </a:cxn>
              <a:cxn ang="0">
                <a:pos x="291" y="1318"/>
              </a:cxn>
              <a:cxn ang="0">
                <a:pos x="165" y="1285"/>
              </a:cxn>
              <a:cxn ang="0">
                <a:pos x="125" y="1276"/>
              </a:cxn>
              <a:cxn ang="0">
                <a:pos x="82" y="1276"/>
              </a:cxn>
              <a:cxn ang="0">
                <a:pos x="46" y="1292"/>
              </a:cxn>
              <a:cxn ang="0">
                <a:pos x="14" y="1323"/>
              </a:cxn>
              <a:cxn ang="0">
                <a:pos x="3" y="1362"/>
              </a:cxn>
              <a:cxn ang="0">
                <a:pos x="3" y="1412"/>
              </a:cxn>
              <a:cxn ang="0">
                <a:pos x="16" y="1461"/>
              </a:cxn>
              <a:cxn ang="0">
                <a:pos x="42" y="1503"/>
              </a:cxn>
              <a:cxn ang="0">
                <a:pos x="251" y="1645"/>
              </a:cxn>
              <a:cxn ang="0">
                <a:pos x="674" y="1859"/>
              </a:cxn>
              <a:cxn ang="0">
                <a:pos x="1125" y="1994"/>
              </a:cxn>
              <a:cxn ang="0">
                <a:pos x="1589" y="2048"/>
              </a:cxn>
            </a:cxnLst>
            <a:rect l="0" t="0" r="r" b="b"/>
            <a:pathLst>
              <a:path w="3941" h="2048">
                <a:moveTo>
                  <a:pt x="1802" y="2044"/>
                </a:moveTo>
                <a:lnTo>
                  <a:pt x="2082" y="2015"/>
                </a:lnTo>
                <a:lnTo>
                  <a:pt x="2360" y="1967"/>
                </a:lnTo>
                <a:lnTo>
                  <a:pt x="2634" y="1897"/>
                </a:lnTo>
                <a:lnTo>
                  <a:pt x="2903" y="1808"/>
                </a:lnTo>
                <a:lnTo>
                  <a:pt x="3155" y="1704"/>
                </a:lnTo>
                <a:lnTo>
                  <a:pt x="3463" y="1565"/>
                </a:lnTo>
                <a:lnTo>
                  <a:pt x="3761" y="1403"/>
                </a:lnTo>
                <a:lnTo>
                  <a:pt x="3941" y="1294"/>
                </a:lnTo>
                <a:lnTo>
                  <a:pt x="3893" y="1120"/>
                </a:lnTo>
                <a:lnTo>
                  <a:pt x="3840" y="946"/>
                </a:lnTo>
                <a:lnTo>
                  <a:pt x="3783" y="775"/>
                </a:lnTo>
                <a:lnTo>
                  <a:pt x="3722" y="605"/>
                </a:lnTo>
                <a:lnTo>
                  <a:pt x="3655" y="436"/>
                </a:lnTo>
                <a:lnTo>
                  <a:pt x="3585" y="269"/>
                </a:lnTo>
                <a:lnTo>
                  <a:pt x="3511" y="104"/>
                </a:lnTo>
                <a:lnTo>
                  <a:pt x="3461" y="0"/>
                </a:lnTo>
                <a:lnTo>
                  <a:pt x="3429" y="49"/>
                </a:lnTo>
                <a:lnTo>
                  <a:pt x="3363" y="140"/>
                </a:lnTo>
                <a:lnTo>
                  <a:pt x="3295" y="231"/>
                </a:lnTo>
                <a:lnTo>
                  <a:pt x="3224" y="319"/>
                </a:lnTo>
                <a:lnTo>
                  <a:pt x="3151" y="404"/>
                </a:lnTo>
                <a:lnTo>
                  <a:pt x="3075" y="489"/>
                </a:lnTo>
                <a:lnTo>
                  <a:pt x="2997" y="573"/>
                </a:lnTo>
                <a:lnTo>
                  <a:pt x="2915" y="655"/>
                </a:lnTo>
                <a:lnTo>
                  <a:pt x="2839" y="726"/>
                </a:lnTo>
                <a:lnTo>
                  <a:pt x="2801" y="760"/>
                </a:lnTo>
                <a:lnTo>
                  <a:pt x="2755" y="797"/>
                </a:lnTo>
                <a:lnTo>
                  <a:pt x="2689" y="857"/>
                </a:lnTo>
                <a:lnTo>
                  <a:pt x="2608" y="926"/>
                </a:lnTo>
                <a:lnTo>
                  <a:pt x="2524" y="988"/>
                </a:lnTo>
                <a:lnTo>
                  <a:pt x="2434" y="1050"/>
                </a:lnTo>
                <a:lnTo>
                  <a:pt x="2343" y="1110"/>
                </a:lnTo>
                <a:lnTo>
                  <a:pt x="2250" y="1165"/>
                </a:lnTo>
                <a:lnTo>
                  <a:pt x="2155" y="1219"/>
                </a:lnTo>
                <a:lnTo>
                  <a:pt x="2087" y="1254"/>
                </a:lnTo>
                <a:lnTo>
                  <a:pt x="2022" y="1286"/>
                </a:lnTo>
                <a:lnTo>
                  <a:pt x="1953" y="1318"/>
                </a:lnTo>
                <a:lnTo>
                  <a:pt x="1878" y="1348"/>
                </a:lnTo>
                <a:lnTo>
                  <a:pt x="1802" y="1378"/>
                </a:lnTo>
                <a:lnTo>
                  <a:pt x="1724" y="1402"/>
                </a:lnTo>
                <a:lnTo>
                  <a:pt x="1644" y="1420"/>
                </a:lnTo>
                <a:lnTo>
                  <a:pt x="1565" y="1436"/>
                </a:lnTo>
                <a:lnTo>
                  <a:pt x="1485" y="1445"/>
                </a:lnTo>
                <a:lnTo>
                  <a:pt x="1405" y="1452"/>
                </a:lnTo>
                <a:lnTo>
                  <a:pt x="1326" y="1453"/>
                </a:lnTo>
                <a:lnTo>
                  <a:pt x="1264" y="1392"/>
                </a:lnTo>
                <a:lnTo>
                  <a:pt x="1203" y="1337"/>
                </a:lnTo>
                <a:lnTo>
                  <a:pt x="1138" y="1285"/>
                </a:lnTo>
                <a:lnTo>
                  <a:pt x="1073" y="1232"/>
                </a:lnTo>
                <a:lnTo>
                  <a:pt x="1005" y="1186"/>
                </a:lnTo>
                <a:lnTo>
                  <a:pt x="934" y="1142"/>
                </a:lnTo>
                <a:lnTo>
                  <a:pt x="867" y="1101"/>
                </a:lnTo>
                <a:lnTo>
                  <a:pt x="787" y="1062"/>
                </a:lnTo>
                <a:lnTo>
                  <a:pt x="713" y="1028"/>
                </a:lnTo>
                <a:lnTo>
                  <a:pt x="637" y="999"/>
                </a:lnTo>
                <a:lnTo>
                  <a:pt x="559" y="972"/>
                </a:lnTo>
                <a:lnTo>
                  <a:pt x="480" y="948"/>
                </a:lnTo>
                <a:lnTo>
                  <a:pt x="401" y="930"/>
                </a:lnTo>
                <a:lnTo>
                  <a:pt x="319" y="913"/>
                </a:lnTo>
                <a:lnTo>
                  <a:pt x="295" y="911"/>
                </a:lnTo>
                <a:lnTo>
                  <a:pt x="272" y="911"/>
                </a:lnTo>
                <a:lnTo>
                  <a:pt x="247" y="914"/>
                </a:lnTo>
                <a:lnTo>
                  <a:pt x="225" y="923"/>
                </a:lnTo>
                <a:lnTo>
                  <a:pt x="213" y="937"/>
                </a:lnTo>
                <a:lnTo>
                  <a:pt x="205" y="951"/>
                </a:lnTo>
                <a:lnTo>
                  <a:pt x="199" y="968"/>
                </a:lnTo>
                <a:lnTo>
                  <a:pt x="199" y="984"/>
                </a:lnTo>
                <a:lnTo>
                  <a:pt x="202" y="1001"/>
                </a:lnTo>
                <a:lnTo>
                  <a:pt x="207" y="1017"/>
                </a:lnTo>
                <a:lnTo>
                  <a:pt x="215" y="1028"/>
                </a:lnTo>
                <a:lnTo>
                  <a:pt x="240" y="1051"/>
                </a:lnTo>
                <a:lnTo>
                  <a:pt x="269" y="1073"/>
                </a:lnTo>
                <a:lnTo>
                  <a:pt x="299" y="1090"/>
                </a:lnTo>
                <a:lnTo>
                  <a:pt x="336" y="1106"/>
                </a:lnTo>
                <a:lnTo>
                  <a:pt x="366" y="1115"/>
                </a:lnTo>
                <a:lnTo>
                  <a:pt x="401" y="1127"/>
                </a:lnTo>
                <a:lnTo>
                  <a:pt x="429" y="1139"/>
                </a:lnTo>
                <a:lnTo>
                  <a:pt x="461" y="1157"/>
                </a:lnTo>
                <a:lnTo>
                  <a:pt x="505" y="1186"/>
                </a:lnTo>
                <a:lnTo>
                  <a:pt x="548" y="1216"/>
                </a:lnTo>
                <a:lnTo>
                  <a:pt x="588" y="1252"/>
                </a:lnTo>
                <a:lnTo>
                  <a:pt x="626" y="1290"/>
                </a:lnTo>
                <a:lnTo>
                  <a:pt x="662" y="1329"/>
                </a:lnTo>
                <a:lnTo>
                  <a:pt x="614" y="1334"/>
                </a:lnTo>
                <a:lnTo>
                  <a:pt x="548" y="1337"/>
                </a:lnTo>
                <a:lnTo>
                  <a:pt x="484" y="1337"/>
                </a:lnTo>
                <a:lnTo>
                  <a:pt x="419" y="1336"/>
                </a:lnTo>
                <a:lnTo>
                  <a:pt x="354" y="1329"/>
                </a:lnTo>
                <a:lnTo>
                  <a:pt x="291" y="1318"/>
                </a:lnTo>
                <a:lnTo>
                  <a:pt x="226" y="1302"/>
                </a:lnTo>
                <a:lnTo>
                  <a:pt x="165" y="1285"/>
                </a:lnTo>
                <a:lnTo>
                  <a:pt x="143" y="1280"/>
                </a:lnTo>
                <a:lnTo>
                  <a:pt x="125" y="1276"/>
                </a:lnTo>
                <a:lnTo>
                  <a:pt x="105" y="1274"/>
                </a:lnTo>
                <a:lnTo>
                  <a:pt x="82" y="1276"/>
                </a:lnTo>
                <a:lnTo>
                  <a:pt x="64" y="1282"/>
                </a:lnTo>
                <a:lnTo>
                  <a:pt x="46" y="1292"/>
                </a:lnTo>
                <a:lnTo>
                  <a:pt x="29" y="1305"/>
                </a:lnTo>
                <a:lnTo>
                  <a:pt x="14" y="1323"/>
                </a:lnTo>
                <a:lnTo>
                  <a:pt x="7" y="1336"/>
                </a:lnTo>
                <a:lnTo>
                  <a:pt x="3" y="1362"/>
                </a:lnTo>
                <a:lnTo>
                  <a:pt x="0" y="1387"/>
                </a:lnTo>
                <a:lnTo>
                  <a:pt x="3" y="1412"/>
                </a:lnTo>
                <a:lnTo>
                  <a:pt x="8" y="1437"/>
                </a:lnTo>
                <a:lnTo>
                  <a:pt x="16" y="1461"/>
                </a:lnTo>
                <a:lnTo>
                  <a:pt x="29" y="1484"/>
                </a:lnTo>
                <a:lnTo>
                  <a:pt x="42" y="1503"/>
                </a:lnTo>
                <a:lnTo>
                  <a:pt x="141" y="1576"/>
                </a:lnTo>
                <a:lnTo>
                  <a:pt x="251" y="1645"/>
                </a:lnTo>
                <a:lnTo>
                  <a:pt x="459" y="1761"/>
                </a:lnTo>
                <a:lnTo>
                  <a:pt x="674" y="1859"/>
                </a:lnTo>
                <a:lnTo>
                  <a:pt x="897" y="1936"/>
                </a:lnTo>
                <a:lnTo>
                  <a:pt x="1125" y="1994"/>
                </a:lnTo>
                <a:lnTo>
                  <a:pt x="1355" y="2032"/>
                </a:lnTo>
                <a:lnTo>
                  <a:pt x="1589" y="2048"/>
                </a:lnTo>
                <a:lnTo>
                  <a:pt x="1802" y="2044"/>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396" name="Freeform 4"/>
          <p:cNvSpPr>
            <a:spLocks/>
          </p:cNvSpPr>
          <p:nvPr/>
        </p:nvSpPr>
        <p:spPr bwMode="auto">
          <a:xfrm>
            <a:off x="3922713" y="3343275"/>
            <a:ext cx="1916112" cy="927100"/>
          </a:xfrm>
          <a:custGeom>
            <a:avLst/>
            <a:gdLst/>
            <a:ahLst/>
            <a:cxnLst>
              <a:cxn ang="0">
                <a:pos x="249" y="963"/>
              </a:cxn>
              <a:cxn ang="0">
                <a:pos x="55" y="1197"/>
              </a:cxn>
              <a:cxn ang="0">
                <a:pos x="238" y="1408"/>
              </a:cxn>
              <a:cxn ang="0">
                <a:pos x="440" y="1598"/>
              </a:cxn>
              <a:cxn ang="0">
                <a:pos x="629" y="1752"/>
              </a:cxn>
              <a:cxn ang="0">
                <a:pos x="595" y="1686"/>
              </a:cxn>
              <a:cxn ang="0">
                <a:pos x="590" y="1611"/>
              </a:cxn>
              <a:cxn ang="0">
                <a:pos x="616" y="1554"/>
              </a:cxn>
              <a:cxn ang="0">
                <a:pos x="669" y="1525"/>
              </a:cxn>
              <a:cxn ang="0">
                <a:pos x="730" y="1529"/>
              </a:cxn>
              <a:cxn ang="0">
                <a:pos x="878" y="1567"/>
              </a:cxn>
              <a:cxn ang="0">
                <a:pos x="1071" y="1586"/>
              </a:cxn>
              <a:cxn ang="0">
                <a:pos x="1249" y="1578"/>
              </a:cxn>
              <a:cxn ang="0">
                <a:pos x="1135" y="1465"/>
              </a:cxn>
              <a:cxn ang="0">
                <a:pos x="1016" y="1388"/>
              </a:cxn>
              <a:cxn ang="0">
                <a:pos x="923" y="1355"/>
              </a:cxn>
              <a:cxn ang="0">
                <a:pos x="827" y="1300"/>
              </a:cxn>
              <a:cxn ang="0">
                <a:pos x="789" y="1250"/>
              </a:cxn>
              <a:cxn ang="0">
                <a:pos x="792" y="1200"/>
              </a:cxn>
              <a:cxn ang="0">
                <a:pos x="834" y="1163"/>
              </a:cxn>
              <a:cxn ang="0">
                <a:pos x="906" y="1162"/>
              </a:cxn>
              <a:cxn ang="0">
                <a:pos x="1146" y="1221"/>
              </a:cxn>
              <a:cxn ang="0">
                <a:pos x="1374" y="1311"/>
              </a:cxn>
              <a:cxn ang="0">
                <a:pos x="1592" y="1435"/>
              </a:cxn>
              <a:cxn ang="0">
                <a:pos x="1790" y="1586"/>
              </a:cxn>
              <a:cxn ang="0">
                <a:pos x="1992" y="1701"/>
              </a:cxn>
              <a:cxn ang="0">
                <a:pos x="2231" y="1669"/>
              </a:cxn>
              <a:cxn ang="0">
                <a:pos x="2465" y="1597"/>
              </a:cxn>
              <a:cxn ang="0">
                <a:pos x="2644" y="1519"/>
              </a:cxn>
              <a:cxn ang="0">
                <a:pos x="2930" y="1359"/>
              </a:cxn>
              <a:cxn ang="0">
                <a:pos x="3192" y="1175"/>
              </a:cxn>
              <a:cxn ang="0">
                <a:pos x="3270" y="943"/>
              </a:cxn>
              <a:cxn ang="0">
                <a:pos x="3044" y="662"/>
              </a:cxn>
              <a:cxn ang="0">
                <a:pos x="2792" y="406"/>
              </a:cxn>
              <a:cxn ang="0">
                <a:pos x="2519" y="179"/>
              </a:cxn>
              <a:cxn ang="0">
                <a:pos x="2254" y="0"/>
              </a:cxn>
              <a:cxn ang="0">
                <a:pos x="1881" y="504"/>
              </a:cxn>
              <a:cxn ang="0">
                <a:pos x="1502" y="510"/>
              </a:cxn>
              <a:cxn ang="0">
                <a:pos x="1200" y="502"/>
              </a:cxn>
              <a:cxn ang="0">
                <a:pos x="965" y="529"/>
              </a:cxn>
              <a:cxn ang="0">
                <a:pos x="801" y="571"/>
              </a:cxn>
              <a:cxn ang="0">
                <a:pos x="652" y="655"/>
              </a:cxn>
            </a:cxnLst>
            <a:rect l="0" t="0" r="r" b="b"/>
            <a:pathLst>
              <a:path w="3342" h="1752">
                <a:moveTo>
                  <a:pt x="506" y="773"/>
                </a:moveTo>
                <a:lnTo>
                  <a:pt x="385" y="864"/>
                </a:lnTo>
                <a:lnTo>
                  <a:pt x="249" y="963"/>
                </a:lnTo>
                <a:lnTo>
                  <a:pt x="130" y="1045"/>
                </a:lnTo>
                <a:lnTo>
                  <a:pt x="0" y="1128"/>
                </a:lnTo>
                <a:lnTo>
                  <a:pt x="55" y="1197"/>
                </a:lnTo>
                <a:lnTo>
                  <a:pt x="113" y="1270"/>
                </a:lnTo>
                <a:lnTo>
                  <a:pt x="176" y="1339"/>
                </a:lnTo>
                <a:lnTo>
                  <a:pt x="238" y="1408"/>
                </a:lnTo>
                <a:lnTo>
                  <a:pt x="304" y="1474"/>
                </a:lnTo>
                <a:lnTo>
                  <a:pt x="371" y="1539"/>
                </a:lnTo>
                <a:lnTo>
                  <a:pt x="440" y="1598"/>
                </a:lnTo>
                <a:lnTo>
                  <a:pt x="510" y="1660"/>
                </a:lnTo>
                <a:lnTo>
                  <a:pt x="583" y="1716"/>
                </a:lnTo>
                <a:lnTo>
                  <a:pt x="629" y="1752"/>
                </a:lnTo>
                <a:lnTo>
                  <a:pt x="616" y="1733"/>
                </a:lnTo>
                <a:lnTo>
                  <a:pt x="603" y="1710"/>
                </a:lnTo>
                <a:lnTo>
                  <a:pt x="595" y="1686"/>
                </a:lnTo>
                <a:lnTo>
                  <a:pt x="590" y="1661"/>
                </a:lnTo>
                <a:lnTo>
                  <a:pt x="587" y="1636"/>
                </a:lnTo>
                <a:lnTo>
                  <a:pt x="590" y="1611"/>
                </a:lnTo>
                <a:lnTo>
                  <a:pt x="594" y="1585"/>
                </a:lnTo>
                <a:lnTo>
                  <a:pt x="601" y="1572"/>
                </a:lnTo>
                <a:lnTo>
                  <a:pt x="616" y="1554"/>
                </a:lnTo>
                <a:lnTo>
                  <a:pt x="633" y="1541"/>
                </a:lnTo>
                <a:lnTo>
                  <a:pt x="651" y="1531"/>
                </a:lnTo>
                <a:lnTo>
                  <a:pt x="669" y="1525"/>
                </a:lnTo>
                <a:lnTo>
                  <a:pt x="692" y="1523"/>
                </a:lnTo>
                <a:lnTo>
                  <a:pt x="712" y="1525"/>
                </a:lnTo>
                <a:lnTo>
                  <a:pt x="730" y="1529"/>
                </a:lnTo>
                <a:lnTo>
                  <a:pt x="752" y="1534"/>
                </a:lnTo>
                <a:lnTo>
                  <a:pt x="813" y="1551"/>
                </a:lnTo>
                <a:lnTo>
                  <a:pt x="878" y="1567"/>
                </a:lnTo>
                <a:lnTo>
                  <a:pt x="941" y="1578"/>
                </a:lnTo>
                <a:lnTo>
                  <a:pt x="1006" y="1585"/>
                </a:lnTo>
                <a:lnTo>
                  <a:pt x="1071" y="1586"/>
                </a:lnTo>
                <a:lnTo>
                  <a:pt x="1135" y="1586"/>
                </a:lnTo>
                <a:lnTo>
                  <a:pt x="1201" y="1583"/>
                </a:lnTo>
                <a:lnTo>
                  <a:pt x="1249" y="1578"/>
                </a:lnTo>
                <a:lnTo>
                  <a:pt x="1213" y="1539"/>
                </a:lnTo>
                <a:lnTo>
                  <a:pt x="1175" y="1501"/>
                </a:lnTo>
                <a:lnTo>
                  <a:pt x="1135" y="1465"/>
                </a:lnTo>
                <a:lnTo>
                  <a:pt x="1092" y="1435"/>
                </a:lnTo>
                <a:lnTo>
                  <a:pt x="1048" y="1406"/>
                </a:lnTo>
                <a:lnTo>
                  <a:pt x="1016" y="1388"/>
                </a:lnTo>
                <a:lnTo>
                  <a:pt x="988" y="1376"/>
                </a:lnTo>
                <a:lnTo>
                  <a:pt x="953" y="1362"/>
                </a:lnTo>
                <a:lnTo>
                  <a:pt x="923" y="1355"/>
                </a:lnTo>
                <a:lnTo>
                  <a:pt x="886" y="1339"/>
                </a:lnTo>
                <a:lnTo>
                  <a:pt x="856" y="1322"/>
                </a:lnTo>
                <a:lnTo>
                  <a:pt x="827" y="1300"/>
                </a:lnTo>
                <a:lnTo>
                  <a:pt x="802" y="1277"/>
                </a:lnTo>
                <a:lnTo>
                  <a:pt x="794" y="1266"/>
                </a:lnTo>
                <a:lnTo>
                  <a:pt x="789" y="1250"/>
                </a:lnTo>
                <a:lnTo>
                  <a:pt x="786" y="1233"/>
                </a:lnTo>
                <a:lnTo>
                  <a:pt x="786" y="1217"/>
                </a:lnTo>
                <a:lnTo>
                  <a:pt x="792" y="1200"/>
                </a:lnTo>
                <a:lnTo>
                  <a:pt x="800" y="1186"/>
                </a:lnTo>
                <a:lnTo>
                  <a:pt x="812" y="1172"/>
                </a:lnTo>
                <a:lnTo>
                  <a:pt x="834" y="1163"/>
                </a:lnTo>
                <a:lnTo>
                  <a:pt x="859" y="1160"/>
                </a:lnTo>
                <a:lnTo>
                  <a:pt x="882" y="1160"/>
                </a:lnTo>
                <a:lnTo>
                  <a:pt x="906" y="1162"/>
                </a:lnTo>
                <a:lnTo>
                  <a:pt x="988" y="1179"/>
                </a:lnTo>
                <a:lnTo>
                  <a:pt x="1067" y="1197"/>
                </a:lnTo>
                <a:lnTo>
                  <a:pt x="1146" y="1221"/>
                </a:lnTo>
                <a:lnTo>
                  <a:pt x="1224" y="1248"/>
                </a:lnTo>
                <a:lnTo>
                  <a:pt x="1300" y="1277"/>
                </a:lnTo>
                <a:lnTo>
                  <a:pt x="1374" y="1311"/>
                </a:lnTo>
                <a:lnTo>
                  <a:pt x="1450" y="1347"/>
                </a:lnTo>
                <a:lnTo>
                  <a:pt x="1521" y="1391"/>
                </a:lnTo>
                <a:lnTo>
                  <a:pt x="1592" y="1435"/>
                </a:lnTo>
                <a:lnTo>
                  <a:pt x="1660" y="1481"/>
                </a:lnTo>
                <a:lnTo>
                  <a:pt x="1725" y="1534"/>
                </a:lnTo>
                <a:lnTo>
                  <a:pt x="1790" y="1586"/>
                </a:lnTo>
                <a:lnTo>
                  <a:pt x="1851" y="1641"/>
                </a:lnTo>
                <a:lnTo>
                  <a:pt x="1913" y="1702"/>
                </a:lnTo>
                <a:lnTo>
                  <a:pt x="1992" y="1701"/>
                </a:lnTo>
                <a:lnTo>
                  <a:pt x="2072" y="1694"/>
                </a:lnTo>
                <a:lnTo>
                  <a:pt x="2152" y="1685"/>
                </a:lnTo>
                <a:lnTo>
                  <a:pt x="2231" y="1669"/>
                </a:lnTo>
                <a:lnTo>
                  <a:pt x="2311" y="1651"/>
                </a:lnTo>
                <a:lnTo>
                  <a:pt x="2389" y="1627"/>
                </a:lnTo>
                <a:lnTo>
                  <a:pt x="2465" y="1597"/>
                </a:lnTo>
                <a:lnTo>
                  <a:pt x="2540" y="1567"/>
                </a:lnTo>
                <a:lnTo>
                  <a:pt x="2613" y="1534"/>
                </a:lnTo>
                <a:lnTo>
                  <a:pt x="2644" y="1519"/>
                </a:lnTo>
                <a:lnTo>
                  <a:pt x="2742" y="1468"/>
                </a:lnTo>
                <a:lnTo>
                  <a:pt x="2837" y="1414"/>
                </a:lnTo>
                <a:lnTo>
                  <a:pt x="2930" y="1359"/>
                </a:lnTo>
                <a:lnTo>
                  <a:pt x="3021" y="1299"/>
                </a:lnTo>
                <a:lnTo>
                  <a:pt x="3111" y="1237"/>
                </a:lnTo>
                <a:lnTo>
                  <a:pt x="3192" y="1175"/>
                </a:lnTo>
                <a:lnTo>
                  <a:pt x="3276" y="1106"/>
                </a:lnTo>
                <a:lnTo>
                  <a:pt x="3342" y="1046"/>
                </a:lnTo>
                <a:lnTo>
                  <a:pt x="3270" y="943"/>
                </a:lnTo>
                <a:lnTo>
                  <a:pt x="3197" y="847"/>
                </a:lnTo>
                <a:lnTo>
                  <a:pt x="3122" y="754"/>
                </a:lnTo>
                <a:lnTo>
                  <a:pt x="3044" y="662"/>
                </a:lnTo>
                <a:lnTo>
                  <a:pt x="2963" y="573"/>
                </a:lnTo>
                <a:lnTo>
                  <a:pt x="2878" y="487"/>
                </a:lnTo>
                <a:lnTo>
                  <a:pt x="2792" y="406"/>
                </a:lnTo>
                <a:lnTo>
                  <a:pt x="2703" y="328"/>
                </a:lnTo>
                <a:lnTo>
                  <a:pt x="2612" y="254"/>
                </a:lnTo>
                <a:lnTo>
                  <a:pt x="2519" y="179"/>
                </a:lnTo>
                <a:lnTo>
                  <a:pt x="2422" y="112"/>
                </a:lnTo>
                <a:lnTo>
                  <a:pt x="2325" y="47"/>
                </a:lnTo>
                <a:lnTo>
                  <a:pt x="2254" y="0"/>
                </a:lnTo>
                <a:lnTo>
                  <a:pt x="2103" y="480"/>
                </a:lnTo>
                <a:lnTo>
                  <a:pt x="2008" y="492"/>
                </a:lnTo>
                <a:lnTo>
                  <a:pt x="1881" y="504"/>
                </a:lnTo>
                <a:lnTo>
                  <a:pt x="1756" y="510"/>
                </a:lnTo>
                <a:lnTo>
                  <a:pt x="1628" y="513"/>
                </a:lnTo>
                <a:lnTo>
                  <a:pt x="1502" y="510"/>
                </a:lnTo>
                <a:lnTo>
                  <a:pt x="1374" y="503"/>
                </a:lnTo>
                <a:lnTo>
                  <a:pt x="1289" y="499"/>
                </a:lnTo>
                <a:lnTo>
                  <a:pt x="1200" y="502"/>
                </a:lnTo>
                <a:lnTo>
                  <a:pt x="1114" y="509"/>
                </a:lnTo>
                <a:lnTo>
                  <a:pt x="1027" y="519"/>
                </a:lnTo>
                <a:lnTo>
                  <a:pt x="965" y="529"/>
                </a:lnTo>
                <a:lnTo>
                  <a:pt x="909" y="541"/>
                </a:lnTo>
                <a:lnTo>
                  <a:pt x="855" y="553"/>
                </a:lnTo>
                <a:lnTo>
                  <a:pt x="801" y="571"/>
                </a:lnTo>
                <a:lnTo>
                  <a:pt x="749" y="596"/>
                </a:lnTo>
                <a:lnTo>
                  <a:pt x="700" y="623"/>
                </a:lnTo>
                <a:lnTo>
                  <a:pt x="652" y="655"/>
                </a:lnTo>
                <a:lnTo>
                  <a:pt x="619" y="678"/>
                </a:lnTo>
                <a:lnTo>
                  <a:pt x="506" y="773"/>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397" name="Freeform 5"/>
          <p:cNvSpPr>
            <a:spLocks/>
          </p:cNvSpPr>
          <p:nvPr/>
        </p:nvSpPr>
        <p:spPr bwMode="auto">
          <a:xfrm>
            <a:off x="3148013" y="3049588"/>
            <a:ext cx="2736850" cy="1098550"/>
          </a:xfrm>
          <a:custGeom>
            <a:avLst/>
            <a:gdLst/>
            <a:ahLst/>
            <a:cxnLst>
              <a:cxn ang="0">
                <a:pos x="467" y="820"/>
              </a:cxn>
              <a:cxn ang="0">
                <a:pos x="613" y="913"/>
              </a:cxn>
              <a:cxn ang="0">
                <a:pos x="764" y="912"/>
              </a:cxn>
              <a:cxn ang="0">
                <a:pos x="1329" y="696"/>
              </a:cxn>
              <a:cxn ang="0">
                <a:pos x="1894" y="526"/>
              </a:cxn>
              <a:cxn ang="0">
                <a:pos x="2050" y="487"/>
              </a:cxn>
              <a:cxn ang="0">
                <a:pos x="2324" y="436"/>
              </a:cxn>
              <a:cxn ang="0">
                <a:pos x="2339" y="356"/>
              </a:cxn>
              <a:cxn ang="0">
                <a:pos x="2381" y="274"/>
              </a:cxn>
              <a:cxn ang="0">
                <a:pos x="2294" y="260"/>
              </a:cxn>
              <a:cxn ang="0">
                <a:pos x="2134" y="303"/>
              </a:cxn>
              <a:cxn ang="0">
                <a:pos x="1986" y="378"/>
              </a:cxn>
              <a:cxn ang="0">
                <a:pos x="1914" y="348"/>
              </a:cxn>
              <a:cxn ang="0">
                <a:pos x="2009" y="248"/>
              </a:cxn>
              <a:cxn ang="0">
                <a:pos x="2194" y="176"/>
              </a:cxn>
              <a:cxn ang="0">
                <a:pos x="2386" y="134"/>
              </a:cxn>
              <a:cxn ang="0">
                <a:pos x="2582" y="122"/>
              </a:cxn>
              <a:cxn ang="0">
                <a:pos x="2696" y="61"/>
              </a:cxn>
              <a:cxn ang="0">
                <a:pos x="2844" y="18"/>
              </a:cxn>
              <a:cxn ang="0">
                <a:pos x="2996" y="0"/>
              </a:cxn>
              <a:cxn ang="0">
                <a:pos x="3232" y="257"/>
              </a:cxn>
              <a:cxn ang="0">
                <a:pos x="3569" y="421"/>
              </a:cxn>
              <a:cxn ang="0">
                <a:pos x="3889" y="621"/>
              </a:cxn>
              <a:cxn ang="0">
                <a:pos x="4185" y="859"/>
              </a:cxn>
              <a:cxn ang="0">
                <a:pos x="4457" y="1128"/>
              </a:cxn>
              <a:cxn ang="0">
                <a:pos x="4700" y="1430"/>
              </a:cxn>
              <a:cxn ang="0">
                <a:pos x="4692" y="1603"/>
              </a:cxn>
              <a:cxn ang="0">
                <a:pos x="4472" y="1311"/>
              </a:cxn>
              <a:cxn ang="0">
                <a:pos x="4228" y="1044"/>
              </a:cxn>
              <a:cxn ang="0">
                <a:pos x="3962" y="811"/>
              </a:cxn>
              <a:cxn ang="0">
                <a:pos x="3675" y="604"/>
              </a:cxn>
              <a:cxn ang="0">
                <a:pos x="3453" y="1037"/>
              </a:cxn>
              <a:cxn ang="0">
                <a:pos x="3106" y="1067"/>
              </a:cxn>
              <a:cxn ang="0">
                <a:pos x="2724" y="1060"/>
              </a:cxn>
              <a:cxn ang="0">
                <a:pos x="2464" y="1066"/>
              </a:cxn>
              <a:cxn ang="0">
                <a:pos x="2315" y="1086"/>
              </a:cxn>
              <a:cxn ang="0">
                <a:pos x="2151" y="1128"/>
              </a:cxn>
              <a:cxn ang="0">
                <a:pos x="2002" y="1212"/>
              </a:cxn>
              <a:cxn ang="0">
                <a:pos x="1807" y="1367"/>
              </a:cxn>
              <a:cxn ang="0">
                <a:pos x="1473" y="1605"/>
              </a:cxn>
              <a:cxn ang="0">
                <a:pos x="1214" y="1759"/>
              </a:cxn>
              <a:cxn ang="0">
                <a:pos x="914" y="1895"/>
              </a:cxn>
              <a:cxn ang="0">
                <a:pos x="604" y="1998"/>
              </a:cxn>
              <a:cxn ang="0">
                <a:pos x="288" y="2064"/>
              </a:cxn>
              <a:cxn ang="0">
                <a:pos x="13" y="1732"/>
              </a:cxn>
              <a:cxn ang="0">
                <a:pos x="82" y="1364"/>
              </a:cxn>
              <a:cxn ang="0">
                <a:pos x="186" y="1004"/>
              </a:cxn>
              <a:cxn ang="0">
                <a:pos x="318" y="659"/>
              </a:cxn>
            </a:cxnLst>
            <a:rect l="0" t="0" r="r" b="b"/>
            <a:pathLst>
              <a:path w="4776" h="2077">
                <a:moveTo>
                  <a:pt x="386" y="745"/>
                </a:moveTo>
                <a:lnTo>
                  <a:pt x="432" y="792"/>
                </a:lnTo>
                <a:lnTo>
                  <a:pt x="467" y="820"/>
                </a:lnTo>
                <a:lnTo>
                  <a:pt x="517" y="859"/>
                </a:lnTo>
                <a:lnTo>
                  <a:pt x="562" y="889"/>
                </a:lnTo>
                <a:lnTo>
                  <a:pt x="613" y="913"/>
                </a:lnTo>
                <a:lnTo>
                  <a:pt x="664" y="934"/>
                </a:lnTo>
                <a:lnTo>
                  <a:pt x="693" y="943"/>
                </a:lnTo>
                <a:lnTo>
                  <a:pt x="764" y="912"/>
                </a:lnTo>
                <a:lnTo>
                  <a:pt x="951" y="835"/>
                </a:lnTo>
                <a:lnTo>
                  <a:pt x="1141" y="764"/>
                </a:lnTo>
                <a:lnTo>
                  <a:pt x="1329" y="696"/>
                </a:lnTo>
                <a:lnTo>
                  <a:pt x="1520" y="634"/>
                </a:lnTo>
                <a:lnTo>
                  <a:pt x="1713" y="577"/>
                </a:lnTo>
                <a:lnTo>
                  <a:pt x="1894" y="526"/>
                </a:lnTo>
                <a:lnTo>
                  <a:pt x="1907" y="523"/>
                </a:lnTo>
                <a:lnTo>
                  <a:pt x="1960" y="510"/>
                </a:lnTo>
                <a:lnTo>
                  <a:pt x="2050" y="487"/>
                </a:lnTo>
                <a:lnTo>
                  <a:pt x="2141" y="465"/>
                </a:lnTo>
                <a:lnTo>
                  <a:pt x="2234" y="449"/>
                </a:lnTo>
                <a:lnTo>
                  <a:pt x="2324" y="436"/>
                </a:lnTo>
                <a:lnTo>
                  <a:pt x="2327" y="418"/>
                </a:lnTo>
                <a:lnTo>
                  <a:pt x="2331" y="386"/>
                </a:lnTo>
                <a:lnTo>
                  <a:pt x="2339" y="356"/>
                </a:lnTo>
                <a:lnTo>
                  <a:pt x="2350" y="328"/>
                </a:lnTo>
                <a:lnTo>
                  <a:pt x="2364" y="298"/>
                </a:lnTo>
                <a:lnTo>
                  <a:pt x="2381" y="274"/>
                </a:lnTo>
                <a:lnTo>
                  <a:pt x="2400" y="248"/>
                </a:lnTo>
                <a:lnTo>
                  <a:pt x="2347" y="253"/>
                </a:lnTo>
                <a:lnTo>
                  <a:pt x="2294" y="260"/>
                </a:lnTo>
                <a:lnTo>
                  <a:pt x="2240" y="274"/>
                </a:lnTo>
                <a:lnTo>
                  <a:pt x="2187" y="287"/>
                </a:lnTo>
                <a:lnTo>
                  <a:pt x="2134" y="303"/>
                </a:lnTo>
                <a:lnTo>
                  <a:pt x="2084" y="325"/>
                </a:lnTo>
                <a:lnTo>
                  <a:pt x="2034" y="351"/>
                </a:lnTo>
                <a:lnTo>
                  <a:pt x="1986" y="378"/>
                </a:lnTo>
                <a:lnTo>
                  <a:pt x="1940" y="407"/>
                </a:lnTo>
                <a:lnTo>
                  <a:pt x="1907" y="429"/>
                </a:lnTo>
                <a:lnTo>
                  <a:pt x="1914" y="348"/>
                </a:lnTo>
                <a:lnTo>
                  <a:pt x="1911" y="302"/>
                </a:lnTo>
                <a:lnTo>
                  <a:pt x="1950" y="279"/>
                </a:lnTo>
                <a:lnTo>
                  <a:pt x="2009" y="248"/>
                </a:lnTo>
                <a:lnTo>
                  <a:pt x="2069" y="221"/>
                </a:lnTo>
                <a:lnTo>
                  <a:pt x="2130" y="197"/>
                </a:lnTo>
                <a:lnTo>
                  <a:pt x="2194" y="176"/>
                </a:lnTo>
                <a:lnTo>
                  <a:pt x="2256" y="159"/>
                </a:lnTo>
                <a:lnTo>
                  <a:pt x="2321" y="143"/>
                </a:lnTo>
                <a:lnTo>
                  <a:pt x="2386" y="134"/>
                </a:lnTo>
                <a:lnTo>
                  <a:pt x="2450" y="126"/>
                </a:lnTo>
                <a:lnTo>
                  <a:pt x="2516" y="122"/>
                </a:lnTo>
                <a:lnTo>
                  <a:pt x="2582" y="122"/>
                </a:lnTo>
                <a:lnTo>
                  <a:pt x="2603" y="109"/>
                </a:lnTo>
                <a:lnTo>
                  <a:pt x="2650" y="84"/>
                </a:lnTo>
                <a:lnTo>
                  <a:pt x="2696" y="61"/>
                </a:lnTo>
                <a:lnTo>
                  <a:pt x="2744" y="43"/>
                </a:lnTo>
                <a:lnTo>
                  <a:pt x="2794" y="27"/>
                </a:lnTo>
                <a:lnTo>
                  <a:pt x="2844" y="18"/>
                </a:lnTo>
                <a:lnTo>
                  <a:pt x="2896" y="7"/>
                </a:lnTo>
                <a:lnTo>
                  <a:pt x="2945" y="4"/>
                </a:lnTo>
                <a:lnTo>
                  <a:pt x="2996" y="0"/>
                </a:lnTo>
                <a:lnTo>
                  <a:pt x="3048" y="4"/>
                </a:lnTo>
                <a:lnTo>
                  <a:pt x="3134" y="220"/>
                </a:lnTo>
                <a:lnTo>
                  <a:pt x="3232" y="257"/>
                </a:lnTo>
                <a:lnTo>
                  <a:pt x="3345" y="307"/>
                </a:lnTo>
                <a:lnTo>
                  <a:pt x="3459" y="361"/>
                </a:lnTo>
                <a:lnTo>
                  <a:pt x="3569" y="421"/>
                </a:lnTo>
                <a:lnTo>
                  <a:pt x="3678" y="483"/>
                </a:lnTo>
                <a:lnTo>
                  <a:pt x="3783" y="549"/>
                </a:lnTo>
                <a:lnTo>
                  <a:pt x="3889" y="621"/>
                </a:lnTo>
                <a:lnTo>
                  <a:pt x="3991" y="696"/>
                </a:lnTo>
                <a:lnTo>
                  <a:pt x="4089" y="775"/>
                </a:lnTo>
                <a:lnTo>
                  <a:pt x="4185" y="859"/>
                </a:lnTo>
                <a:lnTo>
                  <a:pt x="4280" y="945"/>
                </a:lnTo>
                <a:lnTo>
                  <a:pt x="4369" y="1037"/>
                </a:lnTo>
                <a:lnTo>
                  <a:pt x="4457" y="1128"/>
                </a:lnTo>
                <a:lnTo>
                  <a:pt x="4541" y="1227"/>
                </a:lnTo>
                <a:lnTo>
                  <a:pt x="4622" y="1326"/>
                </a:lnTo>
                <a:lnTo>
                  <a:pt x="4700" y="1430"/>
                </a:lnTo>
                <a:lnTo>
                  <a:pt x="4776" y="1532"/>
                </a:lnTo>
                <a:lnTo>
                  <a:pt x="4738" y="1566"/>
                </a:lnTo>
                <a:lnTo>
                  <a:pt x="4692" y="1603"/>
                </a:lnTo>
                <a:lnTo>
                  <a:pt x="4620" y="1500"/>
                </a:lnTo>
                <a:lnTo>
                  <a:pt x="4547" y="1404"/>
                </a:lnTo>
                <a:lnTo>
                  <a:pt x="4472" y="1311"/>
                </a:lnTo>
                <a:lnTo>
                  <a:pt x="4394" y="1219"/>
                </a:lnTo>
                <a:lnTo>
                  <a:pt x="4313" y="1130"/>
                </a:lnTo>
                <a:lnTo>
                  <a:pt x="4228" y="1044"/>
                </a:lnTo>
                <a:lnTo>
                  <a:pt x="4142" y="963"/>
                </a:lnTo>
                <a:lnTo>
                  <a:pt x="4053" y="885"/>
                </a:lnTo>
                <a:lnTo>
                  <a:pt x="3962" y="811"/>
                </a:lnTo>
                <a:lnTo>
                  <a:pt x="3869" y="736"/>
                </a:lnTo>
                <a:lnTo>
                  <a:pt x="3772" y="669"/>
                </a:lnTo>
                <a:lnTo>
                  <a:pt x="3675" y="604"/>
                </a:lnTo>
                <a:lnTo>
                  <a:pt x="3601" y="557"/>
                </a:lnTo>
                <a:lnTo>
                  <a:pt x="3604" y="557"/>
                </a:lnTo>
                <a:lnTo>
                  <a:pt x="3453" y="1037"/>
                </a:lnTo>
                <a:lnTo>
                  <a:pt x="3358" y="1049"/>
                </a:lnTo>
                <a:lnTo>
                  <a:pt x="3231" y="1061"/>
                </a:lnTo>
                <a:lnTo>
                  <a:pt x="3106" y="1067"/>
                </a:lnTo>
                <a:lnTo>
                  <a:pt x="2978" y="1070"/>
                </a:lnTo>
                <a:lnTo>
                  <a:pt x="2852" y="1067"/>
                </a:lnTo>
                <a:lnTo>
                  <a:pt x="2724" y="1060"/>
                </a:lnTo>
                <a:lnTo>
                  <a:pt x="2639" y="1056"/>
                </a:lnTo>
                <a:lnTo>
                  <a:pt x="2550" y="1059"/>
                </a:lnTo>
                <a:lnTo>
                  <a:pt x="2464" y="1066"/>
                </a:lnTo>
                <a:lnTo>
                  <a:pt x="2377" y="1076"/>
                </a:lnTo>
                <a:lnTo>
                  <a:pt x="2321" y="1086"/>
                </a:lnTo>
                <a:lnTo>
                  <a:pt x="2315" y="1086"/>
                </a:lnTo>
                <a:lnTo>
                  <a:pt x="2259" y="1098"/>
                </a:lnTo>
                <a:lnTo>
                  <a:pt x="2205" y="1110"/>
                </a:lnTo>
                <a:lnTo>
                  <a:pt x="2151" y="1128"/>
                </a:lnTo>
                <a:lnTo>
                  <a:pt x="2099" y="1153"/>
                </a:lnTo>
                <a:lnTo>
                  <a:pt x="2050" y="1180"/>
                </a:lnTo>
                <a:lnTo>
                  <a:pt x="2002" y="1212"/>
                </a:lnTo>
                <a:lnTo>
                  <a:pt x="1969" y="1235"/>
                </a:lnTo>
                <a:lnTo>
                  <a:pt x="1870" y="1318"/>
                </a:lnTo>
                <a:lnTo>
                  <a:pt x="1807" y="1367"/>
                </a:lnTo>
                <a:lnTo>
                  <a:pt x="1713" y="1439"/>
                </a:lnTo>
                <a:lnTo>
                  <a:pt x="1600" y="1520"/>
                </a:lnTo>
                <a:lnTo>
                  <a:pt x="1473" y="1605"/>
                </a:lnTo>
                <a:lnTo>
                  <a:pt x="1350" y="1685"/>
                </a:lnTo>
                <a:lnTo>
                  <a:pt x="1310" y="1708"/>
                </a:lnTo>
                <a:lnTo>
                  <a:pt x="1214" y="1759"/>
                </a:lnTo>
                <a:lnTo>
                  <a:pt x="1115" y="1809"/>
                </a:lnTo>
                <a:lnTo>
                  <a:pt x="1016" y="1855"/>
                </a:lnTo>
                <a:lnTo>
                  <a:pt x="914" y="1895"/>
                </a:lnTo>
                <a:lnTo>
                  <a:pt x="812" y="1933"/>
                </a:lnTo>
                <a:lnTo>
                  <a:pt x="709" y="1967"/>
                </a:lnTo>
                <a:lnTo>
                  <a:pt x="604" y="1998"/>
                </a:lnTo>
                <a:lnTo>
                  <a:pt x="499" y="2023"/>
                </a:lnTo>
                <a:lnTo>
                  <a:pt x="392" y="2045"/>
                </a:lnTo>
                <a:lnTo>
                  <a:pt x="288" y="2064"/>
                </a:lnTo>
                <a:lnTo>
                  <a:pt x="179" y="2077"/>
                </a:lnTo>
                <a:lnTo>
                  <a:pt x="0" y="1842"/>
                </a:lnTo>
                <a:lnTo>
                  <a:pt x="13" y="1732"/>
                </a:lnTo>
                <a:lnTo>
                  <a:pt x="34" y="1609"/>
                </a:lnTo>
                <a:lnTo>
                  <a:pt x="57" y="1485"/>
                </a:lnTo>
                <a:lnTo>
                  <a:pt x="82" y="1364"/>
                </a:lnTo>
                <a:lnTo>
                  <a:pt x="114" y="1242"/>
                </a:lnTo>
                <a:lnTo>
                  <a:pt x="147" y="1122"/>
                </a:lnTo>
                <a:lnTo>
                  <a:pt x="186" y="1004"/>
                </a:lnTo>
                <a:lnTo>
                  <a:pt x="226" y="885"/>
                </a:lnTo>
                <a:lnTo>
                  <a:pt x="272" y="769"/>
                </a:lnTo>
                <a:lnTo>
                  <a:pt x="318" y="659"/>
                </a:lnTo>
                <a:lnTo>
                  <a:pt x="386" y="745"/>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398" name="Freeform 6"/>
          <p:cNvSpPr>
            <a:spLocks/>
          </p:cNvSpPr>
          <p:nvPr/>
        </p:nvSpPr>
        <p:spPr bwMode="auto">
          <a:xfrm>
            <a:off x="4233863" y="3179763"/>
            <a:ext cx="288925" cy="147637"/>
          </a:xfrm>
          <a:custGeom>
            <a:avLst/>
            <a:gdLst/>
            <a:ahLst/>
            <a:cxnLst>
              <a:cxn ang="0">
                <a:pos x="0" y="278"/>
              </a:cxn>
              <a:cxn ang="0">
                <a:pos x="6" y="252"/>
              </a:cxn>
              <a:cxn ang="0">
                <a:pos x="11" y="223"/>
              </a:cxn>
              <a:cxn ang="0">
                <a:pos x="13" y="196"/>
              </a:cxn>
              <a:cxn ang="0">
                <a:pos x="13" y="181"/>
              </a:cxn>
              <a:cxn ang="0">
                <a:pos x="46" y="159"/>
              </a:cxn>
              <a:cxn ang="0">
                <a:pos x="92" y="130"/>
              </a:cxn>
              <a:cxn ang="0">
                <a:pos x="140" y="103"/>
              </a:cxn>
              <a:cxn ang="0">
                <a:pos x="190" y="77"/>
              </a:cxn>
              <a:cxn ang="0">
                <a:pos x="240" y="55"/>
              </a:cxn>
              <a:cxn ang="0">
                <a:pos x="293" y="39"/>
              </a:cxn>
              <a:cxn ang="0">
                <a:pos x="346" y="26"/>
              </a:cxn>
              <a:cxn ang="0">
                <a:pos x="400" y="12"/>
              </a:cxn>
              <a:cxn ang="0">
                <a:pos x="453" y="5"/>
              </a:cxn>
              <a:cxn ang="0">
                <a:pos x="506" y="0"/>
              </a:cxn>
              <a:cxn ang="0">
                <a:pos x="487" y="26"/>
              </a:cxn>
              <a:cxn ang="0">
                <a:pos x="470" y="50"/>
              </a:cxn>
              <a:cxn ang="0">
                <a:pos x="456" y="80"/>
              </a:cxn>
              <a:cxn ang="0">
                <a:pos x="445" y="108"/>
              </a:cxn>
              <a:cxn ang="0">
                <a:pos x="437" y="138"/>
              </a:cxn>
              <a:cxn ang="0">
                <a:pos x="433" y="170"/>
              </a:cxn>
              <a:cxn ang="0">
                <a:pos x="430" y="188"/>
              </a:cxn>
              <a:cxn ang="0">
                <a:pos x="340" y="201"/>
              </a:cxn>
              <a:cxn ang="0">
                <a:pos x="247" y="217"/>
              </a:cxn>
              <a:cxn ang="0">
                <a:pos x="156" y="239"/>
              </a:cxn>
              <a:cxn ang="0">
                <a:pos x="66" y="262"/>
              </a:cxn>
              <a:cxn ang="0">
                <a:pos x="13" y="275"/>
              </a:cxn>
              <a:cxn ang="0">
                <a:pos x="0" y="278"/>
              </a:cxn>
            </a:cxnLst>
            <a:rect l="0" t="0" r="r" b="b"/>
            <a:pathLst>
              <a:path w="506" h="278">
                <a:moveTo>
                  <a:pt x="0" y="278"/>
                </a:moveTo>
                <a:lnTo>
                  <a:pt x="6" y="252"/>
                </a:lnTo>
                <a:lnTo>
                  <a:pt x="11" y="223"/>
                </a:lnTo>
                <a:lnTo>
                  <a:pt x="13" y="196"/>
                </a:lnTo>
                <a:lnTo>
                  <a:pt x="13" y="181"/>
                </a:lnTo>
                <a:lnTo>
                  <a:pt x="46" y="159"/>
                </a:lnTo>
                <a:lnTo>
                  <a:pt x="92" y="130"/>
                </a:lnTo>
                <a:lnTo>
                  <a:pt x="140" y="103"/>
                </a:lnTo>
                <a:lnTo>
                  <a:pt x="190" y="77"/>
                </a:lnTo>
                <a:lnTo>
                  <a:pt x="240" y="55"/>
                </a:lnTo>
                <a:lnTo>
                  <a:pt x="293" y="39"/>
                </a:lnTo>
                <a:lnTo>
                  <a:pt x="346" y="26"/>
                </a:lnTo>
                <a:lnTo>
                  <a:pt x="400" y="12"/>
                </a:lnTo>
                <a:lnTo>
                  <a:pt x="453" y="5"/>
                </a:lnTo>
                <a:lnTo>
                  <a:pt x="506" y="0"/>
                </a:lnTo>
                <a:lnTo>
                  <a:pt x="487" y="26"/>
                </a:lnTo>
                <a:lnTo>
                  <a:pt x="470" y="50"/>
                </a:lnTo>
                <a:lnTo>
                  <a:pt x="456" y="80"/>
                </a:lnTo>
                <a:lnTo>
                  <a:pt x="445" y="108"/>
                </a:lnTo>
                <a:lnTo>
                  <a:pt x="437" y="138"/>
                </a:lnTo>
                <a:lnTo>
                  <a:pt x="433" y="170"/>
                </a:lnTo>
                <a:lnTo>
                  <a:pt x="430" y="188"/>
                </a:lnTo>
                <a:lnTo>
                  <a:pt x="340" y="201"/>
                </a:lnTo>
                <a:lnTo>
                  <a:pt x="247" y="217"/>
                </a:lnTo>
                <a:lnTo>
                  <a:pt x="156" y="239"/>
                </a:lnTo>
                <a:lnTo>
                  <a:pt x="66" y="262"/>
                </a:lnTo>
                <a:lnTo>
                  <a:pt x="13" y="275"/>
                </a:lnTo>
                <a:lnTo>
                  <a:pt x="0" y="278"/>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399" name="Freeform 7"/>
          <p:cNvSpPr>
            <a:spLocks/>
          </p:cNvSpPr>
          <p:nvPr/>
        </p:nvSpPr>
        <p:spPr bwMode="auto">
          <a:xfrm>
            <a:off x="3225800" y="2679700"/>
            <a:ext cx="1019175" cy="868363"/>
          </a:xfrm>
          <a:custGeom>
            <a:avLst/>
            <a:gdLst/>
            <a:ahLst/>
            <a:cxnLst>
              <a:cxn ang="0">
                <a:pos x="1387" y="1331"/>
              </a:cxn>
              <a:cxn ang="0">
                <a:pos x="1008" y="1461"/>
              </a:cxn>
              <a:cxn ang="0">
                <a:pos x="631" y="1609"/>
              </a:cxn>
              <a:cxn ang="0">
                <a:pos x="531" y="1631"/>
              </a:cxn>
              <a:cxn ang="0">
                <a:pos x="429" y="1586"/>
              </a:cxn>
              <a:cxn ang="0">
                <a:pos x="334" y="1517"/>
              </a:cxn>
              <a:cxn ang="0">
                <a:pos x="253" y="1442"/>
              </a:cxn>
              <a:cxn ang="0">
                <a:pos x="129" y="1276"/>
              </a:cxn>
              <a:cxn ang="0">
                <a:pos x="72" y="1170"/>
              </a:cxn>
              <a:cxn ang="0">
                <a:pos x="31" y="1056"/>
              </a:cxn>
              <a:cxn ang="0">
                <a:pos x="7" y="938"/>
              </a:cxn>
              <a:cxn ang="0">
                <a:pos x="0" y="817"/>
              </a:cxn>
              <a:cxn ang="0">
                <a:pos x="13" y="694"/>
              </a:cxn>
              <a:cxn ang="0">
                <a:pos x="24" y="616"/>
              </a:cxn>
              <a:cxn ang="0">
                <a:pos x="58" y="499"/>
              </a:cxn>
              <a:cxn ang="0">
                <a:pos x="110" y="389"/>
              </a:cxn>
              <a:cxn ang="0">
                <a:pos x="176" y="290"/>
              </a:cxn>
              <a:cxn ang="0">
                <a:pos x="256" y="203"/>
              </a:cxn>
              <a:cxn ang="0">
                <a:pos x="346" y="130"/>
              </a:cxn>
              <a:cxn ang="0">
                <a:pos x="447" y="73"/>
              </a:cxn>
              <a:cxn ang="0">
                <a:pos x="509" y="46"/>
              </a:cxn>
              <a:cxn ang="0">
                <a:pos x="622" y="15"/>
              </a:cxn>
              <a:cxn ang="0">
                <a:pos x="741" y="0"/>
              </a:cxn>
              <a:cxn ang="0">
                <a:pos x="859" y="5"/>
              </a:cxn>
              <a:cxn ang="0">
                <a:pos x="977" y="29"/>
              </a:cxn>
              <a:cxn ang="0">
                <a:pos x="1089" y="73"/>
              </a:cxn>
              <a:cxn ang="0">
                <a:pos x="1194" y="132"/>
              </a:cxn>
              <a:cxn ang="0">
                <a:pos x="1290" y="220"/>
              </a:cxn>
              <a:cxn ang="0">
                <a:pos x="1387" y="335"/>
              </a:cxn>
              <a:cxn ang="0">
                <a:pos x="1450" y="427"/>
              </a:cxn>
              <a:cxn ang="0">
                <a:pos x="1499" y="476"/>
              </a:cxn>
              <a:cxn ang="0">
                <a:pos x="1557" y="507"/>
              </a:cxn>
              <a:cxn ang="0">
                <a:pos x="1582" y="515"/>
              </a:cxn>
              <a:cxn ang="0">
                <a:pos x="1625" y="527"/>
              </a:cxn>
              <a:cxn ang="0">
                <a:pos x="1646" y="544"/>
              </a:cxn>
              <a:cxn ang="0">
                <a:pos x="1656" y="573"/>
              </a:cxn>
              <a:cxn ang="0">
                <a:pos x="1654" y="609"/>
              </a:cxn>
              <a:cxn ang="0">
                <a:pos x="1642" y="652"/>
              </a:cxn>
              <a:cxn ang="0">
                <a:pos x="1641" y="677"/>
              </a:cxn>
              <a:cxn ang="0">
                <a:pos x="1677" y="710"/>
              </a:cxn>
              <a:cxn ang="0">
                <a:pos x="1706" y="757"/>
              </a:cxn>
              <a:cxn ang="0">
                <a:pos x="1723" y="806"/>
              </a:cxn>
              <a:cxn ang="0">
                <a:pos x="1727" y="856"/>
              </a:cxn>
              <a:cxn ang="0">
                <a:pos x="1731" y="890"/>
              </a:cxn>
              <a:cxn ang="0">
                <a:pos x="1756" y="923"/>
              </a:cxn>
              <a:cxn ang="0">
                <a:pos x="1774" y="967"/>
              </a:cxn>
              <a:cxn ang="0">
                <a:pos x="1781" y="1045"/>
              </a:cxn>
              <a:cxn ang="0">
                <a:pos x="1774" y="1141"/>
              </a:cxn>
              <a:cxn ang="0">
                <a:pos x="1767" y="1197"/>
              </a:cxn>
              <a:cxn ang="0">
                <a:pos x="1580" y="1274"/>
              </a:cxn>
            </a:cxnLst>
            <a:rect l="0" t="0" r="r" b="b"/>
            <a:pathLst>
              <a:path w="1781" h="1640">
                <a:moveTo>
                  <a:pt x="1580" y="1274"/>
                </a:moveTo>
                <a:lnTo>
                  <a:pt x="1387" y="1331"/>
                </a:lnTo>
                <a:lnTo>
                  <a:pt x="1196" y="1393"/>
                </a:lnTo>
                <a:lnTo>
                  <a:pt x="1008" y="1461"/>
                </a:lnTo>
                <a:lnTo>
                  <a:pt x="818" y="1532"/>
                </a:lnTo>
                <a:lnTo>
                  <a:pt x="631" y="1609"/>
                </a:lnTo>
                <a:lnTo>
                  <a:pt x="560" y="1640"/>
                </a:lnTo>
                <a:lnTo>
                  <a:pt x="531" y="1631"/>
                </a:lnTo>
                <a:lnTo>
                  <a:pt x="480" y="1610"/>
                </a:lnTo>
                <a:lnTo>
                  <a:pt x="429" y="1586"/>
                </a:lnTo>
                <a:lnTo>
                  <a:pt x="384" y="1556"/>
                </a:lnTo>
                <a:lnTo>
                  <a:pt x="334" y="1517"/>
                </a:lnTo>
                <a:lnTo>
                  <a:pt x="299" y="1489"/>
                </a:lnTo>
                <a:lnTo>
                  <a:pt x="253" y="1442"/>
                </a:lnTo>
                <a:lnTo>
                  <a:pt x="185" y="1356"/>
                </a:lnTo>
                <a:lnTo>
                  <a:pt x="129" y="1276"/>
                </a:lnTo>
                <a:lnTo>
                  <a:pt x="99" y="1225"/>
                </a:lnTo>
                <a:lnTo>
                  <a:pt x="72" y="1170"/>
                </a:lnTo>
                <a:lnTo>
                  <a:pt x="49" y="1115"/>
                </a:lnTo>
                <a:lnTo>
                  <a:pt x="31" y="1056"/>
                </a:lnTo>
                <a:lnTo>
                  <a:pt x="17" y="998"/>
                </a:lnTo>
                <a:lnTo>
                  <a:pt x="7" y="938"/>
                </a:lnTo>
                <a:lnTo>
                  <a:pt x="3" y="878"/>
                </a:lnTo>
                <a:lnTo>
                  <a:pt x="0" y="817"/>
                </a:lnTo>
                <a:lnTo>
                  <a:pt x="4" y="757"/>
                </a:lnTo>
                <a:lnTo>
                  <a:pt x="13" y="694"/>
                </a:lnTo>
                <a:lnTo>
                  <a:pt x="14" y="675"/>
                </a:lnTo>
                <a:lnTo>
                  <a:pt x="24" y="616"/>
                </a:lnTo>
                <a:lnTo>
                  <a:pt x="41" y="558"/>
                </a:lnTo>
                <a:lnTo>
                  <a:pt x="58" y="499"/>
                </a:lnTo>
                <a:lnTo>
                  <a:pt x="82" y="443"/>
                </a:lnTo>
                <a:lnTo>
                  <a:pt x="110" y="389"/>
                </a:lnTo>
                <a:lnTo>
                  <a:pt x="141" y="337"/>
                </a:lnTo>
                <a:lnTo>
                  <a:pt x="176" y="290"/>
                </a:lnTo>
                <a:lnTo>
                  <a:pt x="214" y="245"/>
                </a:lnTo>
                <a:lnTo>
                  <a:pt x="256" y="203"/>
                </a:lnTo>
                <a:lnTo>
                  <a:pt x="300" y="164"/>
                </a:lnTo>
                <a:lnTo>
                  <a:pt x="346" y="130"/>
                </a:lnTo>
                <a:lnTo>
                  <a:pt x="395" y="100"/>
                </a:lnTo>
                <a:lnTo>
                  <a:pt x="447" y="73"/>
                </a:lnTo>
                <a:lnTo>
                  <a:pt x="452" y="72"/>
                </a:lnTo>
                <a:lnTo>
                  <a:pt x="509" y="46"/>
                </a:lnTo>
                <a:lnTo>
                  <a:pt x="565" y="29"/>
                </a:lnTo>
                <a:lnTo>
                  <a:pt x="622" y="15"/>
                </a:lnTo>
                <a:lnTo>
                  <a:pt x="681" y="5"/>
                </a:lnTo>
                <a:lnTo>
                  <a:pt x="741" y="0"/>
                </a:lnTo>
                <a:lnTo>
                  <a:pt x="801" y="1"/>
                </a:lnTo>
                <a:lnTo>
                  <a:pt x="859" y="5"/>
                </a:lnTo>
                <a:lnTo>
                  <a:pt x="918" y="16"/>
                </a:lnTo>
                <a:lnTo>
                  <a:pt x="977" y="29"/>
                </a:lnTo>
                <a:lnTo>
                  <a:pt x="1033" y="49"/>
                </a:lnTo>
                <a:lnTo>
                  <a:pt x="1089" y="73"/>
                </a:lnTo>
                <a:lnTo>
                  <a:pt x="1143" y="100"/>
                </a:lnTo>
                <a:lnTo>
                  <a:pt x="1194" y="132"/>
                </a:lnTo>
                <a:lnTo>
                  <a:pt x="1236" y="170"/>
                </a:lnTo>
                <a:lnTo>
                  <a:pt x="1290" y="220"/>
                </a:lnTo>
                <a:lnTo>
                  <a:pt x="1342" y="278"/>
                </a:lnTo>
                <a:lnTo>
                  <a:pt x="1387" y="335"/>
                </a:lnTo>
                <a:lnTo>
                  <a:pt x="1433" y="397"/>
                </a:lnTo>
                <a:lnTo>
                  <a:pt x="1450" y="427"/>
                </a:lnTo>
                <a:lnTo>
                  <a:pt x="1473" y="454"/>
                </a:lnTo>
                <a:lnTo>
                  <a:pt x="1499" y="476"/>
                </a:lnTo>
                <a:lnTo>
                  <a:pt x="1526" y="493"/>
                </a:lnTo>
                <a:lnTo>
                  <a:pt x="1557" y="507"/>
                </a:lnTo>
                <a:lnTo>
                  <a:pt x="1581" y="515"/>
                </a:lnTo>
                <a:lnTo>
                  <a:pt x="1582" y="515"/>
                </a:lnTo>
                <a:lnTo>
                  <a:pt x="1614" y="521"/>
                </a:lnTo>
                <a:lnTo>
                  <a:pt x="1625" y="527"/>
                </a:lnTo>
                <a:lnTo>
                  <a:pt x="1637" y="533"/>
                </a:lnTo>
                <a:lnTo>
                  <a:pt x="1646" y="544"/>
                </a:lnTo>
                <a:lnTo>
                  <a:pt x="1652" y="558"/>
                </a:lnTo>
                <a:lnTo>
                  <a:pt x="1656" y="573"/>
                </a:lnTo>
                <a:lnTo>
                  <a:pt x="1656" y="588"/>
                </a:lnTo>
                <a:lnTo>
                  <a:pt x="1654" y="609"/>
                </a:lnTo>
                <a:lnTo>
                  <a:pt x="1649" y="631"/>
                </a:lnTo>
                <a:lnTo>
                  <a:pt x="1642" y="652"/>
                </a:lnTo>
                <a:lnTo>
                  <a:pt x="1631" y="670"/>
                </a:lnTo>
                <a:lnTo>
                  <a:pt x="1641" y="677"/>
                </a:lnTo>
                <a:lnTo>
                  <a:pt x="1661" y="693"/>
                </a:lnTo>
                <a:lnTo>
                  <a:pt x="1677" y="710"/>
                </a:lnTo>
                <a:lnTo>
                  <a:pt x="1694" y="732"/>
                </a:lnTo>
                <a:lnTo>
                  <a:pt x="1706" y="757"/>
                </a:lnTo>
                <a:lnTo>
                  <a:pt x="1716" y="779"/>
                </a:lnTo>
                <a:lnTo>
                  <a:pt x="1723" y="806"/>
                </a:lnTo>
                <a:lnTo>
                  <a:pt x="1727" y="831"/>
                </a:lnTo>
                <a:lnTo>
                  <a:pt x="1727" y="856"/>
                </a:lnTo>
                <a:lnTo>
                  <a:pt x="1725" y="884"/>
                </a:lnTo>
                <a:lnTo>
                  <a:pt x="1731" y="890"/>
                </a:lnTo>
                <a:lnTo>
                  <a:pt x="1744" y="905"/>
                </a:lnTo>
                <a:lnTo>
                  <a:pt x="1756" y="923"/>
                </a:lnTo>
                <a:lnTo>
                  <a:pt x="1766" y="941"/>
                </a:lnTo>
                <a:lnTo>
                  <a:pt x="1774" y="967"/>
                </a:lnTo>
                <a:lnTo>
                  <a:pt x="1778" y="999"/>
                </a:lnTo>
                <a:lnTo>
                  <a:pt x="1781" y="1045"/>
                </a:lnTo>
                <a:lnTo>
                  <a:pt x="1774" y="1126"/>
                </a:lnTo>
                <a:lnTo>
                  <a:pt x="1774" y="1141"/>
                </a:lnTo>
                <a:lnTo>
                  <a:pt x="1772" y="1168"/>
                </a:lnTo>
                <a:lnTo>
                  <a:pt x="1767" y="1197"/>
                </a:lnTo>
                <a:lnTo>
                  <a:pt x="1761" y="1223"/>
                </a:lnTo>
                <a:lnTo>
                  <a:pt x="1580" y="1274"/>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400" name="Freeform 8"/>
          <p:cNvSpPr>
            <a:spLocks/>
          </p:cNvSpPr>
          <p:nvPr/>
        </p:nvSpPr>
        <p:spPr bwMode="auto">
          <a:xfrm>
            <a:off x="3908425" y="2393950"/>
            <a:ext cx="2420938" cy="1465263"/>
          </a:xfrm>
          <a:custGeom>
            <a:avLst/>
            <a:gdLst/>
            <a:ahLst/>
            <a:cxnLst>
              <a:cxn ang="0">
                <a:pos x="682" y="1485"/>
              </a:cxn>
              <a:cxn ang="0">
                <a:pos x="867" y="1413"/>
              </a:cxn>
              <a:cxn ang="0">
                <a:pos x="1059" y="1371"/>
              </a:cxn>
              <a:cxn ang="0">
                <a:pos x="1255" y="1359"/>
              </a:cxn>
              <a:cxn ang="0">
                <a:pos x="1369" y="1298"/>
              </a:cxn>
              <a:cxn ang="0">
                <a:pos x="1517" y="1255"/>
              </a:cxn>
              <a:cxn ang="0">
                <a:pos x="1669" y="1237"/>
              </a:cxn>
              <a:cxn ang="0">
                <a:pos x="1905" y="1494"/>
              </a:cxn>
              <a:cxn ang="0">
                <a:pos x="2242" y="1658"/>
              </a:cxn>
              <a:cxn ang="0">
                <a:pos x="2562" y="1858"/>
              </a:cxn>
              <a:cxn ang="0">
                <a:pos x="2858" y="2096"/>
              </a:cxn>
              <a:cxn ang="0">
                <a:pos x="3130" y="2365"/>
              </a:cxn>
              <a:cxn ang="0">
                <a:pos x="3373" y="2667"/>
              </a:cxn>
              <a:cxn ang="0">
                <a:pos x="3607" y="2616"/>
              </a:cxn>
              <a:cxn ang="0">
                <a:pos x="3834" y="2362"/>
              </a:cxn>
              <a:cxn ang="0">
                <a:pos x="4039" y="2092"/>
              </a:cxn>
              <a:cxn ang="0">
                <a:pos x="4200" y="1852"/>
              </a:cxn>
              <a:cxn ang="0">
                <a:pos x="4107" y="1593"/>
              </a:cxn>
              <a:cxn ang="0">
                <a:pos x="3901" y="1283"/>
              </a:cxn>
              <a:cxn ang="0">
                <a:pos x="3661" y="1002"/>
              </a:cxn>
              <a:cxn ang="0">
                <a:pos x="3364" y="726"/>
              </a:cxn>
              <a:cxn ang="0">
                <a:pos x="3069" y="507"/>
              </a:cxn>
              <a:cxn ang="0">
                <a:pos x="2857" y="386"/>
              </a:cxn>
              <a:cxn ang="0">
                <a:pos x="2618" y="297"/>
              </a:cxn>
              <a:cxn ang="0">
                <a:pos x="2378" y="218"/>
              </a:cxn>
              <a:cxn ang="0">
                <a:pos x="2135" y="100"/>
              </a:cxn>
              <a:cxn ang="0">
                <a:pos x="1301" y="898"/>
              </a:cxn>
              <a:cxn ang="0">
                <a:pos x="663" y="249"/>
              </a:cxn>
              <a:cxn ang="0">
                <a:pos x="264" y="481"/>
              </a:cxn>
              <a:cxn ang="0">
                <a:pos x="0" y="672"/>
              </a:cxn>
              <a:cxn ang="0">
                <a:pos x="148" y="818"/>
              </a:cxn>
              <a:cxn ang="0">
                <a:pos x="256" y="967"/>
              </a:cxn>
              <a:cxn ang="0">
                <a:pos x="332" y="1033"/>
              </a:cxn>
              <a:cxn ang="0">
                <a:pos x="388" y="1055"/>
              </a:cxn>
              <a:cxn ang="0">
                <a:pos x="443" y="1073"/>
              </a:cxn>
              <a:cxn ang="0">
                <a:pos x="462" y="1113"/>
              </a:cxn>
              <a:cxn ang="0">
                <a:pos x="455" y="1171"/>
              </a:cxn>
              <a:cxn ang="0">
                <a:pos x="447" y="1217"/>
              </a:cxn>
              <a:cxn ang="0">
                <a:pos x="500" y="1272"/>
              </a:cxn>
              <a:cxn ang="0">
                <a:pos x="529" y="1346"/>
              </a:cxn>
              <a:cxn ang="0">
                <a:pos x="531" y="1424"/>
              </a:cxn>
              <a:cxn ang="0">
                <a:pos x="562" y="1463"/>
              </a:cxn>
              <a:cxn ang="0">
                <a:pos x="584" y="1539"/>
              </a:cxn>
            </a:cxnLst>
            <a:rect l="0" t="0" r="r" b="b"/>
            <a:pathLst>
              <a:path w="4224" h="2769">
                <a:moveTo>
                  <a:pt x="584" y="1539"/>
                </a:moveTo>
                <a:lnTo>
                  <a:pt x="623" y="1516"/>
                </a:lnTo>
                <a:lnTo>
                  <a:pt x="682" y="1485"/>
                </a:lnTo>
                <a:lnTo>
                  <a:pt x="742" y="1458"/>
                </a:lnTo>
                <a:lnTo>
                  <a:pt x="803" y="1434"/>
                </a:lnTo>
                <a:lnTo>
                  <a:pt x="867" y="1413"/>
                </a:lnTo>
                <a:lnTo>
                  <a:pt x="929" y="1396"/>
                </a:lnTo>
                <a:lnTo>
                  <a:pt x="994" y="1380"/>
                </a:lnTo>
                <a:lnTo>
                  <a:pt x="1059" y="1371"/>
                </a:lnTo>
                <a:lnTo>
                  <a:pt x="1123" y="1363"/>
                </a:lnTo>
                <a:lnTo>
                  <a:pt x="1189" y="1359"/>
                </a:lnTo>
                <a:lnTo>
                  <a:pt x="1255" y="1359"/>
                </a:lnTo>
                <a:lnTo>
                  <a:pt x="1276" y="1346"/>
                </a:lnTo>
                <a:lnTo>
                  <a:pt x="1323" y="1321"/>
                </a:lnTo>
                <a:lnTo>
                  <a:pt x="1369" y="1298"/>
                </a:lnTo>
                <a:lnTo>
                  <a:pt x="1417" y="1280"/>
                </a:lnTo>
                <a:lnTo>
                  <a:pt x="1467" y="1264"/>
                </a:lnTo>
                <a:lnTo>
                  <a:pt x="1517" y="1255"/>
                </a:lnTo>
                <a:lnTo>
                  <a:pt x="1569" y="1244"/>
                </a:lnTo>
                <a:lnTo>
                  <a:pt x="1618" y="1241"/>
                </a:lnTo>
                <a:lnTo>
                  <a:pt x="1669" y="1237"/>
                </a:lnTo>
                <a:lnTo>
                  <a:pt x="1721" y="1241"/>
                </a:lnTo>
                <a:lnTo>
                  <a:pt x="1807" y="1457"/>
                </a:lnTo>
                <a:lnTo>
                  <a:pt x="1905" y="1494"/>
                </a:lnTo>
                <a:lnTo>
                  <a:pt x="2018" y="1544"/>
                </a:lnTo>
                <a:lnTo>
                  <a:pt x="2132" y="1598"/>
                </a:lnTo>
                <a:lnTo>
                  <a:pt x="2242" y="1658"/>
                </a:lnTo>
                <a:lnTo>
                  <a:pt x="2351" y="1720"/>
                </a:lnTo>
                <a:lnTo>
                  <a:pt x="2456" y="1786"/>
                </a:lnTo>
                <a:lnTo>
                  <a:pt x="2562" y="1858"/>
                </a:lnTo>
                <a:lnTo>
                  <a:pt x="2664" y="1933"/>
                </a:lnTo>
                <a:lnTo>
                  <a:pt x="2762" y="2012"/>
                </a:lnTo>
                <a:lnTo>
                  <a:pt x="2858" y="2096"/>
                </a:lnTo>
                <a:lnTo>
                  <a:pt x="2953" y="2182"/>
                </a:lnTo>
                <a:lnTo>
                  <a:pt x="3042" y="2274"/>
                </a:lnTo>
                <a:lnTo>
                  <a:pt x="3130" y="2365"/>
                </a:lnTo>
                <a:lnTo>
                  <a:pt x="3214" y="2464"/>
                </a:lnTo>
                <a:lnTo>
                  <a:pt x="3295" y="2563"/>
                </a:lnTo>
                <a:lnTo>
                  <a:pt x="3373" y="2667"/>
                </a:lnTo>
                <a:lnTo>
                  <a:pt x="3449" y="2769"/>
                </a:lnTo>
                <a:lnTo>
                  <a:pt x="3525" y="2698"/>
                </a:lnTo>
                <a:lnTo>
                  <a:pt x="3607" y="2616"/>
                </a:lnTo>
                <a:lnTo>
                  <a:pt x="3690" y="2529"/>
                </a:lnTo>
                <a:lnTo>
                  <a:pt x="3761" y="2447"/>
                </a:lnTo>
                <a:lnTo>
                  <a:pt x="3834" y="2362"/>
                </a:lnTo>
                <a:lnTo>
                  <a:pt x="3905" y="2274"/>
                </a:lnTo>
                <a:lnTo>
                  <a:pt x="3973" y="2183"/>
                </a:lnTo>
                <a:lnTo>
                  <a:pt x="4039" y="2092"/>
                </a:lnTo>
                <a:lnTo>
                  <a:pt x="4071" y="2043"/>
                </a:lnTo>
                <a:lnTo>
                  <a:pt x="4138" y="1950"/>
                </a:lnTo>
                <a:lnTo>
                  <a:pt x="4200" y="1852"/>
                </a:lnTo>
                <a:lnTo>
                  <a:pt x="4224" y="1812"/>
                </a:lnTo>
                <a:lnTo>
                  <a:pt x="4170" y="1700"/>
                </a:lnTo>
                <a:lnTo>
                  <a:pt x="4107" y="1593"/>
                </a:lnTo>
                <a:lnTo>
                  <a:pt x="4041" y="1486"/>
                </a:lnTo>
                <a:lnTo>
                  <a:pt x="3973" y="1384"/>
                </a:lnTo>
                <a:lnTo>
                  <a:pt x="3901" y="1283"/>
                </a:lnTo>
                <a:lnTo>
                  <a:pt x="3825" y="1187"/>
                </a:lnTo>
                <a:lnTo>
                  <a:pt x="3745" y="1093"/>
                </a:lnTo>
                <a:lnTo>
                  <a:pt x="3661" y="1002"/>
                </a:lnTo>
                <a:lnTo>
                  <a:pt x="3577" y="915"/>
                </a:lnTo>
                <a:lnTo>
                  <a:pt x="3488" y="831"/>
                </a:lnTo>
                <a:lnTo>
                  <a:pt x="3364" y="726"/>
                </a:lnTo>
                <a:lnTo>
                  <a:pt x="3243" y="626"/>
                </a:lnTo>
                <a:lnTo>
                  <a:pt x="3145" y="555"/>
                </a:lnTo>
                <a:lnTo>
                  <a:pt x="3069" y="507"/>
                </a:lnTo>
                <a:lnTo>
                  <a:pt x="2998" y="463"/>
                </a:lnTo>
                <a:lnTo>
                  <a:pt x="2926" y="421"/>
                </a:lnTo>
                <a:lnTo>
                  <a:pt x="2857" y="386"/>
                </a:lnTo>
                <a:lnTo>
                  <a:pt x="2779" y="353"/>
                </a:lnTo>
                <a:lnTo>
                  <a:pt x="2704" y="324"/>
                </a:lnTo>
                <a:lnTo>
                  <a:pt x="2618" y="297"/>
                </a:lnTo>
                <a:lnTo>
                  <a:pt x="2548" y="278"/>
                </a:lnTo>
                <a:lnTo>
                  <a:pt x="2463" y="249"/>
                </a:lnTo>
                <a:lnTo>
                  <a:pt x="2378" y="218"/>
                </a:lnTo>
                <a:lnTo>
                  <a:pt x="2296" y="183"/>
                </a:lnTo>
                <a:lnTo>
                  <a:pt x="2215" y="143"/>
                </a:lnTo>
                <a:lnTo>
                  <a:pt x="2135" y="100"/>
                </a:lnTo>
                <a:lnTo>
                  <a:pt x="2058" y="52"/>
                </a:lnTo>
                <a:lnTo>
                  <a:pt x="1982" y="0"/>
                </a:lnTo>
                <a:lnTo>
                  <a:pt x="1301" y="898"/>
                </a:lnTo>
                <a:lnTo>
                  <a:pt x="936" y="124"/>
                </a:lnTo>
                <a:lnTo>
                  <a:pt x="800" y="183"/>
                </a:lnTo>
                <a:lnTo>
                  <a:pt x="663" y="249"/>
                </a:lnTo>
                <a:lnTo>
                  <a:pt x="528" y="322"/>
                </a:lnTo>
                <a:lnTo>
                  <a:pt x="394" y="401"/>
                </a:lnTo>
                <a:lnTo>
                  <a:pt x="264" y="481"/>
                </a:lnTo>
                <a:lnTo>
                  <a:pt x="136" y="571"/>
                </a:lnTo>
                <a:lnTo>
                  <a:pt x="1" y="672"/>
                </a:lnTo>
                <a:lnTo>
                  <a:pt x="0" y="672"/>
                </a:lnTo>
                <a:lnTo>
                  <a:pt x="42" y="710"/>
                </a:lnTo>
                <a:lnTo>
                  <a:pt x="96" y="760"/>
                </a:lnTo>
                <a:lnTo>
                  <a:pt x="148" y="818"/>
                </a:lnTo>
                <a:lnTo>
                  <a:pt x="193" y="875"/>
                </a:lnTo>
                <a:lnTo>
                  <a:pt x="239" y="937"/>
                </a:lnTo>
                <a:lnTo>
                  <a:pt x="256" y="967"/>
                </a:lnTo>
                <a:lnTo>
                  <a:pt x="279" y="994"/>
                </a:lnTo>
                <a:lnTo>
                  <a:pt x="305" y="1016"/>
                </a:lnTo>
                <a:lnTo>
                  <a:pt x="332" y="1033"/>
                </a:lnTo>
                <a:lnTo>
                  <a:pt x="363" y="1047"/>
                </a:lnTo>
                <a:lnTo>
                  <a:pt x="387" y="1055"/>
                </a:lnTo>
                <a:lnTo>
                  <a:pt x="388" y="1055"/>
                </a:lnTo>
                <a:lnTo>
                  <a:pt x="420" y="1061"/>
                </a:lnTo>
                <a:lnTo>
                  <a:pt x="431" y="1067"/>
                </a:lnTo>
                <a:lnTo>
                  <a:pt x="443" y="1073"/>
                </a:lnTo>
                <a:lnTo>
                  <a:pt x="452" y="1084"/>
                </a:lnTo>
                <a:lnTo>
                  <a:pt x="458" y="1098"/>
                </a:lnTo>
                <a:lnTo>
                  <a:pt x="462" y="1113"/>
                </a:lnTo>
                <a:lnTo>
                  <a:pt x="462" y="1128"/>
                </a:lnTo>
                <a:lnTo>
                  <a:pt x="460" y="1149"/>
                </a:lnTo>
                <a:lnTo>
                  <a:pt x="455" y="1171"/>
                </a:lnTo>
                <a:lnTo>
                  <a:pt x="448" y="1192"/>
                </a:lnTo>
                <a:lnTo>
                  <a:pt x="437" y="1210"/>
                </a:lnTo>
                <a:lnTo>
                  <a:pt x="447" y="1217"/>
                </a:lnTo>
                <a:lnTo>
                  <a:pt x="467" y="1233"/>
                </a:lnTo>
                <a:lnTo>
                  <a:pt x="483" y="1250"/>
                </a:lnTo>
                <a:lnTo>
                  <a:pt x="500" y="1272"/>
                </a:lnTo>
                <a:lnTo>
                  <a:pt x="512" y="1297"/>
                </a:lnTo>
                <a:lnTo>
                  <a:pt x="522" y="1319"/>
                </a:lnTo>
                <a:lnTo>
                  <a:pt x="529" y="1346"/>
                </a:lnTo>
                <a:lnTo>
                  <a:pt x="533" y="1371"/>
                </a:lnTo>
                <a:lnTo>
                  <a:pt x="533" y="1396"/>
                </a:lnTo>
                <a:lnTo>
                  <a:pt x="531" y="1424"/>
                </a:lnTo>
                <a:lnTo>
                  <a:pt x="537" y="1430"/>
                </a:lnTo>
                <a:lnTo>
                  <a:pt x="550" y="1445"/>
                </a:lnTo>
                <a:lnTo>
                  <a:pt x="562" y="1463"/>
                </a:lnTo>
                <a:lnTo>
                  <a:pt x="572" y="1481"/>
                </a:lnTo>
                <a:lnTo>
                  <a:pt x="580" y="1507"/>
                </a:lnTo>
                <a:lnTo>
                  <a:pt x="584" y="1539"/>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401" name="Freeform 9"/>
          <p:cNvSpPr>
            <a:spLocks/>
          </p:cNvSpPr>
          <p:nvPr/>
        </p:nvSpPr>
        <p:spPr bwMode="auto">
          <a:xfrm>
            <a:off x="3871913" y="1474788"/>
            <a:ext cx="1173162" cy="1395412"/>
          </a:xfrm>
          <a:custGeom>
            <a:avLst/>
            <a:gdLst/>
            <a:ahLst/>
            <a:cxnLst>
              <a:cxn ang="0">
                <a:pos x="1508" y="561"/>
              </a:cxn>
              <a:cxn ang="0">
                <a:pos x="1462" y="654"/>
              </a:cxn>
              <a:cxn ang="0">
                <a:pos x="1443" y="758"/>
              </a:cxn>
              <a:cxn ang="0">
                <a:pos x="1446" y="833"/>
              </a:cxn>
              <a:cxn ang="0">
                <a:pos x="1472" y="987"/>
              </a:cxn>
              <a:cxn ang="0">
                <a:pos x="1526" y="1132"/>
              </a:cxn>
              <a:cxn ang="0">
                <a:pos x="1568" y="1207"/>
              </a:cxn>
              <a:cxn ang="0">
                <a:pos x="1678" y="1384"/>
              </a:cxn>
              <a:cxn ang="0">
                <a:pos x="1810" y="1541"/>
              </a:cxn>
              <a:cxn ang="0">
                <a:pos x="1961" y="1676"/>
              </a:cxn>
              <a:cxn ang="0">
                <a:pos x="2042" y="1738"/>
              </a:cxn>
              <a:cxn ang="0">
                <a:pos x="998" y="1862"/>
              </a:cxn>
              <a:cxn ang="0">
                <a:pos x="941" y="1799"/>
              </a:cxn>
              <a:cxn ang="0">
                <a:pos x="893" y="1806"/>
              </a:cxn>
              <a:cxn ang="0">
                <a:pos x="805" y="1768"/>
              </a:cxn>
              <a:cxn ang="0">
                <a:pos x="697" y="1679"/>
              </a:cxn>
              <a:cxn ang="0">
                <a:pos x="599" y="1566"/>
              </a:cxn>
              <a:cxn ang="0">
                <a:pos x="522" y="1449"/>
              </a:cxn>
              <a:cxn ang="0">
                <a:pos x="446" y="1296"/>
              </a:cxn>
              <a:cxn ang="0">
                <a:pos x="402" y="1219"/>
              </a:cxn>
              <a:cxn ang="0">
                <a:pos x="334" y="1216"/>
              </a:cxn>
              <a:cxn ang="0">
                <a:pos x="278" y="1181"/>
              </a:cxn>
              <a:cxn ang="0">
                <a:pos x="276" y="840"/>
              </a:cxn>
              <a:cxn ang="0">
                <a:pos x="227" y="755"/>
              </a:cxn>
              <a:cxn ang="0">
                <a:pos x="187" y="682"/>
              </a:cxn>
              <a:cxn ang="0">
                <a:pos x="113" y="558"/>
              </a:cxn>
              <a:cxn ang="0">
                <a:pos x="57" y="421"/>
              </a:cxn>
              <a:cxn ang="0">
                <a:pos x="19" y="278"/>
              </a:cxn>
              <a:cxn ang="0">
                <a:pos x="3" y="197"/>
              </a:cxn>
              <a:cxn ang="0">
                <a:pos x="0" y="103"/>
              </a:cxn>
              <a:cxn ang="0">
                <a:pos x="39" y="34"/>
              </a:cxn>
              <a:cxn ang="0">
                <a:pos x="109" y="6"/>
              </a:cxn>
              <a:cxn ang="0">
                <a:pos x="181" y="0"/>
              </a:cxn>
              <a:cxn ang="0">
                <a:pos x="278" y="6"/>
              </a:cxn>
              <a:cxn ang="0">
                <a:pos x="410" y="21"/>
              </a:cxn>
              <a:cxn ang="0">
                <a:pos x="540" y="58"/>
              </a:cxn>
              <a:cxn ang="0">
                <a:pos x="663" y="118"/>
              </a:cxn>
              <a:cxn ang="0">
                <a:pos x="746" y="169"/>
              </a:cxn>
              <a:cxn ang="0">
                <a:pos x="879" y="274"/>
              </a:cxn>
              <a:cxn ang="0">
                <a:pos x="996" y="393"/>
              </a:cxn>
              <a:cxn ang="0">
                <a:pos x="1099" y="531"/>
              </a:cxn>
              <a:cxn ang="0">
                <a:pos x="1180" y="447"/>
              </a:cxn>
              <a:cxn ang="0">
                <a:pos x="1181" y="340"/>
              </a:cxn>
              <a:cxn ang="0">
                <a:pos x="1205" y="235"/>
              </a:cxn>
              <a:cxn ang="0">
                <a:pos x="1248" y="138"/>
              </a:cxn>
              <a:cxn ang="0">
                <a:pos x="1290" y="74"/>
              </a:cxn>
              <a:cxn ang="0">
                <a:pos x="1342" y="30"/>
              </a:cxn>
              <a:cxn ang="0">
                <a:pos x="1403" y="5"/>
              </a:cxn>
              <a:cxn ang="0">
                <a:pos x="1468" y="0"/>
              </a:cxn>
              <a:cxn ang="0">
                <a:pos x="1506" y="17"/>
              </a:cxn>
              <a:cxn ang="0">
                <a:pos x="1549" y="53"/>
              </a:cxn>
              <a:cxn ang="0">
                <a:pos x="1576" y="103"/>
              </a:cxn>
              <a:cxn ang="0">
                <a:pos x="1588" y="152"/>
              </a:cxn>
              <a:cxn ang="0">
                <a:pos x="1599" y="258"/>
              </a:cxn>
              <a:cxn ang="0">
                <a:pos x="1589" y="365"/>
              </a:cxn>
              <a:cxn ang="0">
                <a:pos x="1561" y="467"/>
              </a:cxn>
            </a:cxnLst>
            <a:rect l="0" t="0" r="r" b="b"/>
            <a:pathLst>
              <a:path w="2044" h="2636">
                <a:moveTo>
                  <a:pt x="1538" y="515"/>
                </a:moveTo>
                <a:lnTo>
                  <a:pt x="1508" y="561"/>
                </a:lnTo>
                <a:lnTo>
                  <a:pt x="1483" y="607"/>
                </a:lnTo>
                <a:lnTo>
                  <a:pt x="1462" y="654"/>
                </a:lnTo>
                <a:lnTo>
                  <a:pt x="1450" y="704"/>
                </a:lnTo>
                <a:lnTo>
                  <a:pt x="1443" y="758"/>
                </a:lnTo>
                <a:lnTo>
                  <a:pt x="1443" y="811"/>
                </a:lnTo>
                <a:lnTo>
                  <a:pt x="1446" y="833"/>
                </a:lnTo>
                <a:lnTo>
                  <a:pt x="1455" y="910"/>
                </a:lnTo>
                <a:lnTo>
                  <a:pt x="1472" y="987"/>
                </a:lnTo>
                <a:lnTo>
                  <a:pt x="1496" y="1060"/>
                </a:lnTo>
                <a:lnTo>
                  <a:pt x="1526" y="1132"/>
                </a:lnTo>
                <a:lnTo>
                  <a:pt x="1562" y="1200"/>
                </a:lnTo>
                <a:lnTo>
                  <a:pt x="1568" y="1207"/>
                </a:lnTo>
                <a:lnTo>
                  <a:pt x="1619" y="1299"/>
                </a:lnTo>
                <a:lnTo>
                  <a:pt x="1678" y="1384"/>
                </a:lnTo>
                <a:lnTo>
                  <a:pt x="1741" y="1465"/>
                </a:lnTo>
                <a:lnTo>
                  <a:pt x="1810" y="1541"/>
                </a:lnTo>
                <a:lnTo>
                  <a:pt x="1885" y="1612"/>
                </a:lnTo>
                <a:lnTo>
                  <a:pt x="1961" y="1676"/>
                </a:lnTo>
                <a:lnTo>
                  <a:pt x="2044" y="1738"/>
                </a:lnTo>
                <a:lnTo>
                  <a:pt x="2042" y="1738"/>
                </a:lnTo>
                <a:lnTo>
                  <a:pt x="1363" y="2636"/>
                </a:lnTo>
                <a:lnTo>
                  <a:pt x="998" y="1862"/>
                </a:lnTo>
                <a:lnTo>
                  <a:pt x="962" y="1787"/>
                </a:lnTo>
                <a:lnTo>
                  <a:pt x="941" y="1799"/>
                </a:lnTo>
                <a:lnTo>
                  <a:pt x="918" y="1806"/>
                </a:lnTo>
                <a:lnTo>
                  <a:pt x="893" y="1806"/>
                </a:lnTo>
                <a:lnTo>
                  <a:pt x="862" y="1799"/>
                </a:lnTo>
                <a:lnTo>
                  <a:pt x="805" y="1768"/>
                </a:lnTo>
                <a:lnTo>
                  <a:pt x="752" y="1725"/>
                </a:lnTo>
                <a:lnTo>
                  <a:pt x="697" y="1679"/>
                </a:lnTo>
                <a:lnTo>
                  <a:pt x="646" y="1628"/>
                </a:lnTo>
                <a:lnTo>
                  <a:pt x="599" y="1566"/>
                </a:lnTo>
                <a:lnTo>
                  <a:pt x="557" y="1504"/>
                </a:lnTo>
                <a:lnTo>
                  <a:pt x="522" y="1449"/>
                </a:lnTo>
                <a:lnTo>
                  <a:pt x="481" y="1373"/>
                </a:lnTo>
                <a:lnTo>
                  <a:pt x="446" y="1296"/>
                </a:lnTo>
                <a:lnTo>
                  <a:pt x="417" y="1214"/>
                </a:lnTo>
                <a:lnTo>
                  <a:pt x="402" y="1219"/>
                </a:lnTo>
                <a:lnTo>
                  <a:pt x="368" y="1219"/>
                </a:lnTo>
                <a:lnTo>
                  <a:pt x="334" y="1216"/>
                </a:lnTo>
                <a:lnTo>
                  <a:pt x="306" y="1203"/>
                </a:lnTo>
                <a:lnTo>
                  <a:pt x="278" y="1181"/>
                </a:lnTo>
                <a:lnTo>
                  <a:pt x="255" y="1158"/>
                </a:lnTo>
                <a:lnTo>
                  <a:pt x="276" y="840"/>
                </a:lnTo>
                <a:lnTo>
                  <a:pt x="261" y="811"/>
                </a:lnTo>
                <a:lnTo>
                  <a:pt x="227" y="755"/>
                </a:lnTo>
                <a:lnTo>
                  <a:pt x="194" y="695"/>
                </a:lnTo>
                <a:lnTo>
                  <a:pt x="187" y="682"/>
                </a:lnTo>
                <a:lnTo>
                  <a:pt x="146" y="621"/>
                </a:lnTo>
                <a:lnTo>
                  <a:pt x="113" y="558"/>
                </a:lnTo>
                <a:lnTo>
                  <a:pt x="84" y="489"/>
                </a:lnTo>
                <a:lnTo>
                  <a:pt x="57" y="421"/>
                </a:lnTo>
                <a:lnTo>
                  <a:pt x="37" y="351"/>
                </a:lnTo>
                <a:lnTo>
                  <a:pt x="19" y="278"/>
                </a:lnTo>
                <a:lnTo>
                  <a:pt x="11" y="240"/>
                </a:lnTo>
                <a:lnTo>
                  <a:pt x="3" y="197"/>
                </a:lnTo>
                <a:lnTo>
                  <a:pt x="0" y="149"/>
                </a:lnTo>
                <a:lnTo>
                  <a:pt x="0" y="103"/>
                </a:lnTo>
                <a:lnTo>
                  <a:pt x="8" y="56"/>
                </a:lnTo>
                <a:lnTo>
                  <a:pt x="39" y="34"/>
                </a:lnTo>
                <a:lnTo>
                  <a:pt x="73" y="19"/>
                </a:lnTo>
                <a:lnTo>
                  <a:pt x="109" y="6"/>
                </a:lnTo>
                <a:lnTo>
                  <a:pt x="146" y="0"/>
                </a:lnTo>
                <a:lnTo>
                  <a:pt x="181" y="0"/>
                </a:lnTo>
                <a:lnTo>
                  <a:pt x="219" y="3"/>
                </a:lnTo>
                <a:lnTo>
                  <a:pt x="278" y="6"/>
                </a:lnTo>
                <a:lnTo>
                  <a:pt x="345" y="11"/>
                </a:lnTo>
                <a:lnTo>
                  <a:pt x="410" y="21"/>
                </a:lnTo>
                <a:lnTo>
                  <a:pt x="477" y="37"/>
                </a:lnTo>
                <a:lnTo>
                  <a:pt x="540" y="58"/>
                </a:lnTo>
                <a:lnTo>
                  <a:pt x="603" y="85"/>
                </a:lnTo>
                <a:lnTo>
                  <a:pt x="663" y="118"/>
                </a:lnTo>
                <a:lnTo>
                  <a:pt x="721" y="153"/>
                </a:lnTo>
                <a:lnTo>
                  <a:pt x="746" y="169"/>
                </a:lnTo>
                <a:lnTo>
                  <a:pt x="813" y="219"/>
                </a:lnTo>
                <a:lnTo>
                  <a:pt x="879" y="274"/>
                </a:lnTo>
                <a:lnTo>
                  <a:pt x="938" y="332"/>
                </a:lnTo>
                <a:lnTo>
                  <a:pt x="996" y="393"/>
                </a:lnTo>
                <a:lnTo>
                  <a:pt x="1050" y="461"/>
                </a:lnTo>
                <a:lnTo>
                  <a:pt x="1099" y="531"/>
                </a:lnTo>
                <a:lnTo>
                  <a:pt x="1185" y="499"/>
                </a:lnTo>
                <a:lnTo>
                  <a:pt x="1180" y="447"/>
                </a:lnTo>
                <a:lnTo>
                  <a:pt x="1177" y="393"/>
                </a:lnTo>
                <a:lnTo>
                  <a:pt x="1181" y="340"/>
                </a:lnTo>
                <a:lnTo>
                  <a:pt x="1191" y="286"/>
                </a:lnTo>
                <a:lnTo>
                  <a:pt x="1205" y="235"/>
                </a:lnTo>
                <a:lnTo>
                  <a:pt x="1224" y="185"/>
                </a:lnTo>
                <a:lnTo>
                  <a:pt x="1248" y="138"/>
                </a:lnTo>
                <a:lnTo>
                  <a:pt x="1275" y="93"/>
                </a:lnTo>
                <a:lnTo>
                  <a:pt x="1290" y="74"/>
                </a:lnTo>
                <a:lnTo>
                  <a:pt x="1315" y="49"/>
                </a:lnTo>
                <a:lnTo>
                  <a:pt x="1342" y="30"/>
                </a:lnTo>
                <a:lnTo>
                  <a:pt x="1371" y="12"/>
                </a:lnTo>
                <a:lnTo>
                  <a:pt x="1403" y="5"/>
                </a:lnTo>
                <a:lnTo>
                  <a:pt x="1435" y="0"/>
                </a:lnTo>
                <a:lnTo>
                  <a:pt x="1468" y="0"/>
                </a:lnTo>
                <a:lnTo>
                  <a:pt x="1481" y="5"/>
                </a:lnTo>
                <a:lnTo>
                  <a:pt x="1506" y="17"/>
                </a:lnTo>
                <a:lnTo>
                  <a:pt x="1529" y="33"/>
                </a:lnTo>
                <a:lnTo>
                  <a:pt x="1549" y="53"/>
                </a:lnTo>
                <a:lnTo>
                  <a:pt x="1564" y="76"/>
                </a:lnTo>
                <a:lnTo>
                  <a:pt x="1576" y="103"/>
                </a:lnTo>
                <a:lnTo>
                  <a:pt x="1584" y="131"/>
                </a:lnTo>
                <a:lnTo>
                  <a:pt x="1588" y="152"/>
                </a:lnTo>
                <a:lnTo>
                  <a:pt x="1596" y="204"/>
                </a:lnTo>
                <a:lnTo>
                  <a:pt x="1599" y="258"/>
                </a:lnTo>
                <a:lnTo>
                  <a:pt x="1597" y="311"/>
                </a:lnTo>
                <a:lnTo>
                  <a:pt x="1589" y="365"/>
                </a:lnTo>
                <a:lnTo>
                  <a:pt x="1577" y="417"/>
                </a:lnTo>
                <a:lnTo>
                  <a:pt x="1561" y="467"/>
                </a:lnTo>
                <a:lnTo>
                  <a:pt x="1538" y="515"/>
                </a:lnTo>
                <a:close/>
              </a:path>
            </a:pathLst>
          </a:custGeom>
          <a:solidFill>
            <a:schemeClr val="bg1"/>
          </a:solidFill>
          <a:ln w="19050" cmpd="sng">
            <a:solidFill>
              <a:srgbClr val="000000"/>
            </a:solidFill>
            <a:prstDash val="solid"/>
            <a:round/>
            <a:headEnd/>
            <a:tailEnd/>
          </a:ln>
        </p:spPr>
        <p:txBody>
          <a:bodyPr/>
          <a:lstStyle/>
          <a:p>
            <a:endParaRPr lang="en-US"/>
          </a:p>
        </p:txBody>
      </p:sp>
      <p:sp>
        <p:nvSpPr>
          <p:cNvPr id="59402" name="Freeform 10"/>
          <p:cNvSpPr>
            <a:spLocks/>
          </p:cNvSpPr>
          <p:nvPr/>
        </p:nvSpPr>
        <p:spPr bwMode="auto">
          <a:xfrm>
            <a:off x="3697288" y="914400"/>
            <a:ext cx="1655762" cy="1479550"/>
          </a:xfrm>
          <a:custGeom>
            <a:avLst/>
            <a:gdLst/>
            <a:ahLst/>
            <a:cxnLst>
              <a:cxn ang="0">
                <a:pos x="454" y="1680"/>
              </a:cxn>
              <a:cxn ang="0">
                <a:pos x="365" y="1480"/>
              </a:cxn>
              <a:cxn ang="0">
                <a:pos x="319" y="1299"/>
              </a:cxn>
              <a:cxn ang="0">
                <a:pos x="308" y="1162"/>
              </a:cxn>
              <a:cxn ang="0">
                <a:pos x="381" y="1078"/>
              </a:cxn>
              <a:cxn ang="0">
                <a:pos x="489" y="1059"/>
              </a:cxn>
              <a:cxn ang="0">
                <a:pos x="653" y="1070"/>
              </a:cxn>
              <a:cxn ang="0">
                <a:pos x="848" y="1117"/>
              </a:cxn>
              <a:cxn ang="0">
                <a:pos x="1029" y="1212"/>
              </a:cxn>
              <a:cxn ang="0">
                <a:pos x="1187" y="1333"/>
              </a:cxn>
              <a:cxn ang="0">
                <a:pos x="1358" y="1520"/>
              </a:cxn>
              <a:cxn ang="0">
                <a:pos x="1488" y="1506"/>
              </a:cxn>
              <a:cxn ang="0">
                <a:pos x="1499" y="1345"/>
              </a:cxn>
              <a:cxn ang="0">
                <a:pos x="1556" y="1197"/>
              </a:cxn>
              <a:cxn ang="0">
                <a:pos x="1623" y="1108"/>
              </a:cxn>
              <a:cxn ang="0">
                <a:pos x="1711" y="1064"/>
              </a:cxn>
              <a:cxn ang="0">
                <a:pos x="1789" y="1064"/>
              </a:cxn>
              <a:cxn ang="0">
                <a:pos x="1857" y="1112"/>
              </a:cxn>
              <a:cxn ang="0">
                <a:pos x="1892" y="1190"/>
              </a:cxn>
              <a:cxn ang="0">
                <a:pos x="1907" y="1317"/>
              </a:cxn>
              <a:cxn ang="0">
                <a:pos x="1885" y="1476"/>
              </a:cxn>
              <a:cxn ang="0">
                <a:pos x="1816" y="1620"/>
              </a:cxn>
              <a:cxn ang="0">
                <a:pos x="1758" y="1763"/>
              </a:cxn>
              <a:cxn ang="0">
                <a:pos x="1754" y="1892"/>
              </a:cxn>
              <a:cxn ang="0">
                <a:pos x="1804" y="2119"/>
              </a:cxn>
              <a:cxn ang="0">
                <a:pos x="1876" y="2266"/>
              </a:cxn>
              <a:cxn ang="0">
                <a:pos x="2049" y="2524"/>
              </a:cxn>
              <a:cxn ang="0">
                <a:pos x="2269" y="2735"/>
              </a:cxn>
              <a:cxn ang="0">
                <a:pos x="2754" y="2223"/>
              </a:cxn>
              <a:cxn ang="0">
                <a:pos x="2855" y="1946"/>
              </a:cxn>
              <a:cxn ang="0">
                <a:pos x="2887" y="1724"/>
              </a:cxn>
              <a:cxn ang="0">
                <a:pos x="2880" y="1377"/>
              </a:cxn>
              <a:cxn ang="0">
                <a:pos x="2818" y="1036"/>
              </a:cxn>
              <a:cxn ang="0">
                <a:pos x="2733" y="815"/>
              </a:cxn>
              <a:cxn ang="0">
                <a:pos x="2585" y="570"/>
              </a:cxn>
              <a:cxn ang="0">
                <a:pos x="2394" y="365"/>
              </a:cxn>
              <a:cxn ang="0">
                <a:pos x="2168" y="205"/>
              </a:cxn>
              <a:cxn ang="0">
                <a:pos x="1989" y="114"/>
              </a:cxn>
              <a:cxn ang="0">
                <a:pos x="1722" y="29"/>
              </a:cxn>
              <a:cxn ang="0">
                <a:pos x="1446" y="0"/>
              </a:cxn>
              <a:cxn ang="0">
                <a:pos x="1168" y="35"/>
              </a:cxn>
              <a:cxn ang="0">
                <a:pos x="903" y="124"/>
              </a:cxn>
              <a:cxn ang="0">
                <a:pos x="658" y="269"/>
              </a:cxn>
              <a:cxn ang="0">
                <a:pos x="554" y="348"/>
              </a:cxn>
              <a:cxn ang="0">
                <a:pos x="342" y="552"/>
              </a:cxn>
              <a:cxn ang="0">
                <a:pos x="162" y="790"/>
              </a:cxn>
              <a:cxn ang="0">
                <a:pos x="59" y="970"/>
              </a:cxn>
              <a:cxn ang="0">
                <a:pos x="10" y="1064"/>
              </a:cxn>
              <a:cxn ang="0">
                <a:pos x="2" y="1174"/>
              </a:cxn>
              <a:cxn ang="0">
                <a:pos x="27" y="1273"/>
              </a:cxn>
              <a:cxn ang="0">
                <a:pos x="83" y="1395"/>
              </a:cxn>
              <a:cxn ang="0">
                <a:pos x="201" y="1554"/>
              </a:cxn>
              <a:cxn ang="0">
                <a:pos x="351" y="1679"/>
              </a:cxn>
              <a:cxn ang="0">
                <a:pos x="501" y="1754"/>
              </a:cxn>
            </a:cxnLst>
            <a:rect l="0" t="0" r="r" b="b"/>
            <a:pathLst>
              <a:path w="2891" h="2797">
                <a:moveTo>
                  <a:pt x="502" y="1754"/>
                </a:moveTo>
                <a:lnTo>
                  <a:pt x="495" y="1741"/>
                </a:lnTo>
                <a:lnTo>
                  <a:pt x="454" y="1680"/>
                </a:lnTo>
                <a:lnTo>
                  <a:pt x="421" y="1617"/>
                </a:lnTo>
                <a:lnTo>
                  <a:pt x="392" y="1548"/>
                </a:lnTo>
                <a:lnTo>
                  <a:pt x="365" y="1480"/>
                </a:lnTo>
                <a:lnTo>
                  <a:pt x="345" y="1410"/>
                </a:lnTo>
                <a:lnTo>
                  <a:pt x="327" y="1337"/>
                </a:lnTo>
                <a:lnTo>
                  <a:pt x="319" y="1299"/>
                </a:lnTo>
                <a:lnTo>
                  <a:pt x="311" y="1256"/>
                </a:lnTo>
                <a:lnTo>
                  <a:pt x="308" y="1208"/>
                </a:lnTo>
                <a:lnTo>
                  <a:pt x="308" y="1162"/>
                </a:lnTo>
                <a:lnTo>
                  <a:pt x="316" y="1115"/>
                </a:lnTo>
                <a:lnTo>
                  <a:pt x="347" y="1093"/>
                </a:lnTo>
                <a:lnTo>
                  <a:pt x="381" y="1078"/>
                </a:lnTo>
                <a:lnTo>
                  <a:pt x="417" y="1065"/>
                </a:lnTo>
                <a:lnTo>
                  <a:pt x="454" y="1059"/>
                </a:lnTo>
                <a:lnTo>
                  <a:pt x="489" y="1059"/>
                </a:lnTo>
                <a:lnTo>
                  <a:pt x="527" y="1062"/>
                </a:lnTo>
                <a:lnTo>
                  <a:pt x="586" y="1065"/>
                </a:lnTo>
                <a:lnTo>
                  <a:pt x="653" y="1070"/>
                </a:lnTo>
                <a:lnTo>
                  <a:pt x="718" y="1080"/>
                </a:lnTo>
                <a:lnTo>
                  <a:pt x="785" y="1096"/>
                </a:lnTo>
                <a:lnTo>
                  <a:pt x="848" y="1117"/>
                </a:lnTo>
                <a:lnTo>
                  <a:pt x="911" y="1144"/>
                </a:lnTo>
                <a:lnTo>
                  <a:pt x="971" y="1177"/>
                </a:lnTo>
                <a:lnTo>
                  <a:pt x="1029" y="1212"/>
                </a:lnTo>
                <a:lnTo>
                  <a:pt x="1054" y="1228"/>
                </a:lnTo>
                <a:lnTo>
                  <a:pt x="1121" y="1278"/>
                </a:lnTo>
                <a:lnTo>
                  <a:pt x="1187" y="1333"/>
                </a:lnTo>
                <a:lnTo>
                  <a:pt x="1246" y="1391"/>
                </a:lnTo>
                <a:lnTo>
                  <a:pt x="1304" y="1452"/>
                </a:lnTo>
                <a:lnTo>
                  <a:pt x="1358" y="1520"/>
                </a:lnTo>
                <a:lnTo>
                  <a:pt x="1407" y="1590"/>
                </a:lnTo>
                <a:lnTo>
                  <a:pt x="1493" y="1558"/>
                </a:lnTo>
                <a:lnTo>
                  <a:pt x="1488" y="1506"/>
                </a:lnTo>
                <a:lnTo>
                  <a:pt x="1485" y="1452"/>
                </a:lnTo>
                <a:lnTo>
                  <a:pt x="1489" y="1399"/>
                </a:lnTo>
                <a:lnTo>
                  <a:pt x="1499" y="1345"/>
                </a:lnTo>
                <a:lnTo>
                  <a:pt x="1513" y="1294"/>
                </a:lnTo>
                <a:lnTo>
                  <a:pt x="1532" y="1244"/>
                </a:lnTo>
                <a:lnTo>
                  <a:pt x="1556" y="1197"/>
                </a:lnTo>
                <a:lnTo>
                  <a:pt x="1583" y="1152"/>
                </a:lnTo>
                <a:lnTo>
                  <a:pt x="1598" y="1133"/>
                </a:lnTo>
                <a:lnTo>
                  <a:pt x="1623" y="1108"/>
                </a:lnTo>
                <a:lnTo>
                  <a:pt x="1650" y="1089"/>
                </a:lnTo>
                <a:lnTo>
                  <a:pt x="1679" y="1071"/>
                </a:lnTo>
                <a:lnTo>
                  <a:pt x="1711" y="1064"/>
                </a:lnTo>
                <a:lnTo>
                  <a:pt x="1743" y="1059"/>
                </a:lnTo>
                <a:lnTo>
                  <a:pt x="1776" y="1059"/>
                </a:lnTo>
                <a:lnTo>
                  <a:pt x="1789" y="1064"/>
                </a:lnTo>
                <a:lnTo>
                  <a:pt x="1814" y="1076"/>
                </a:lnTo>
                <a:lnTo>
                  <a:pt x="1837" y="1092"/>
                </a:lnTo>
                <a:lnTo>
                  <a:pt x="1857" y="1112"/>
                </a:lnTo>
                <a:lnTo>
                  <a:pt x="1872" y="1135"/>
                </a:lnTo>
                <a:lnTo>
                  <a:pt x="1884" y="1162"/>
                </a:lnTo>
                <a:lnTo>
                  <a:pt x="1892" y="1190"/>
                </a:lnTo>
                <a:lnTo>
                  <a:pt x="1896" y="1211"/>
                </a:lnTo>
                <a:lnTo>
                  <a:pt x="1904" y="1263"/>
                </a:lnTo>
                <a:lnTo>
                  <a:pt x="1907" y="1317"/>
                </a:lnTo>
                <a:lnTo>
                  <a:pt x="1905" y="1370"/>
                </a:lnTo>
                <a:lnTo>
                  <a:pt x="1897" y="1424"/>
                </a:lnTo>
                <a:lnTo>
                  <a:pt x="1885" y="1476"/>
                </a:lnTo>
                <a:lnTo>
                  <a:pt x="1869" y="1526"/>
                </a:lnTo>
                <a:lnTo>
                  <a:pt x="1846" y="1574"/>
                </a:lnTo>
                <a:lnTo>
                  <a:pt x="1816" y="1620"/>
                </a:lnTo>
                <a:lnTo>
                  <a:pt x="1791" y="1666"/>
                </a:lnTo>
                <a:lnTo>
                  <a:pt x="1770" y="1713"/>
                </a:lnTo>
                <a:lnTo>
                  <a:pt x="1758" y="1763"/>
                </a:lnTo>
                <a:lnTo>
                  <a:pt x="1751" y="1817"/>
                </a:lnTo>
                <a:lnTo>
                  <a:pt x="1751" y="1870"/>
                </a:lnTo>
                <a:lnTo>
                  <a:pt x="1754" y="1892"/>
                </a:lnTo>
                <a:lnTo>
                  <a:pt x="1763" y="1969"/>
                </a:lnTo>
                <a:lnTo>
                  <a:pt x="1780" y="2046"/>
                </a:lnTo>
                <a:lnTo>
                  <a:pt x="1804" y="2119"/>
                </a:lnTo>
                <a:lnTo>
                  <a:pt x="1834" y="2191"/>
                </a:lnTo>
                <a:lnTo>
                  <a:pt x="1870" y="2259"/>
                </a:lnTo>
                <a:lnTo>
                  <a:pt x="1876" y="2266"/>
                </a:lnTo>
                <a:lnTo>
                  <a:pt x="1927" y="2358"/>
                </a:lnTo>
                <a:lnTo>
                  <a:pt x="1986" y="2443"/>
                </a:lnTo>
                <a:lnTo>
                  <a:pt x="2049" y="2524"/>
                </a:lnTo>
                <a:lnTo>
                  <a:pt x="2118" y="2600"/>
                </a:lnTo>
                <a:lnTo>
                  <a:pt x="2193" y="2671"/>
                </a:lnTo>
                <a:lnTo>
                  <a:pt x="2269" y="2735"/>
                </a:lnTo>
                <a:lnTo>
                  <a:pt x="2352" y="2797"/>
                </a:lnTo>
                <a:lnTo>
                  <a:pt x="2710" y="2309"/>
                </a:lnTo>
                <a:lnTo>
                  <a:pt x="2754" y="2223"/>
                </a:lnTo>
                <a:lnTo>
                  <a:pt x="2794" y="2134"/>
                </a:lnTo>
                <a:lnTo>
                  <a:pt x="2826" y="2040"/>
                </a:lnTo>
                <a:lnTo>
                  <a:pt x="2855" y="1946"/>
                </a:lnTo>
                <a:lnTo>
                  <a:pt x="2875" y="1849"/>
                </a:lnTo>
                <a:lnTo>
                  <a:pt x="2883" y="1782"/>
                </a:lnTo>
                <a:lnTo>
                  <a:pt x="2887" y="1724"/>
                </a:lnTo>
                <a:lnTo>
                  <a:pt x="2891" y="1609"/>
                </a:lnTo>
                <a:lnTo>
                  <a:pt x="2890" y="1493"/>
                </a:lnTo>
                <a:lnTo>
                  <a:pt x="2880" y="1377"/>
                </a:lnTo>
                <a:lnTo>
                  <a:pt x="2865" y="1263"/>
                </a:lnTo>
                <a:lnTo>
                  <a:pt x="2845" y="1148"/>
                </a:lnTo>
                <a:lnTo>
                  <a:pt x="2818" y="1036"/>
                </a:lnTo>
                <a:lnTo>
                  <a:pt x="2806" y="992"/>
                </a:lnTo>
                <a:lnTo>
                  <a:pt x="2772" y="903"/>
                </a:lnTo>
                <a:lnTo>
                  <a:pt x="2733" y="815"/>
                </a:lnTo>
                <a:lnTo>
                  <a:pt x="2689" y="729"/>
                </a:lnTo>
                <a:lnTo>
                  <a:pt x="2639" y="647"/>
                </a:lnTo>
                <a:lnTo>
                  <a:pt x="2585" y="570"/>
                </a:lnTo>
                <a:lnTo>
                  <a:pt x="2526" y="498"/>
                </a:lnTo>
                <a:lnTo>
                  <a:pt x="2462" y="428"/>
                </a:lnTo>
                <a:lnTo>
                  <a:pt x="2394" y="365"/>
                </a:lnTo>
                <a:lnTo>
                  <a:pt x="2322" y="305"/>
                </a:lnTo>
                <a:lnTo>
                  <a:pt x="2247" y="251"/>
                </a:lnTo>
                <a:lnTo>
                  <a:pt x="2168" y="205"/>
                </a:lnTo>
                <a:lnTo>
                  <a:pt x="2087" y="162"/>
                </a:lnTo>
                <a:lnTo>
                  <a:pt x="2073" y="156"/>
                </a:lnTo>
                <a:lnTo>
                  <a:pt x="1989" y="114"/>
                </a:lnTo>
                <a:lnTo>
                  <a:pt x="1902" y="80"/>
                </a:lnTo>
                <a:lnTo>
                  <a:pt x="1812" y="52"/>
                </a:lnTo>
                <a:lnTo>
                  <a:pt x="1722" y="29"/>
                </a:lnTo>
                <a:lnTo>
                  <a:pt x="1629" y="14"/>
                </a:lnTo>
                <a:lnTo>
                  <a:pt x="1538" y="4"/>
                </a:lnTo>
                <a:lnTo>
                  <a:pt x="1446" y="0"/>
                </a:lnTo>
                <a:lnTo>
                  <a:pt x="1351" y="4"/>
                </a:lnTo>
                <a:lnTo>
                  <a:pt x="1261" y="16"/>
                </a:lnTo>
                <a:lnTo>
                  <a:pt x="1168" y="35"/>
                </a:lnTo>
                <a:lnTo>
                  <a:pt x="1079" y="58"/>
                </a:lnTo>
                <a:lnTo>
                  <a:pt x="990" y="88"/>
                </a:lnTo>
                <a:lnTo>
                  <a:pt x="903" y="124"/>
                </a:lnTo>
                <a:lnTo>
                  <a:pt x="818" y="168"/>
                </a:lnTo>
                <a:lnTo>
                  <a:pt x="738" y="216"/>
                </a:lnTo>
                <a:lnTo>
                  <a:pt x="658" y="269"/>
                </a:lnTo>
                <a:lnTo>
                  <a:pt x="633" y="289"/>
                </a:lnTo>
                <a:lnTo>
                  <a:pt x="631" y="289"/>
                </a:lnTo>
                <a:lnTo>
                  <a:pt x="554" y="348"/>
                </a:lnTo>
                <a:lnTo>
                  <a:pt x="480" y="412"/>
                </a:lnTo>
                <a:lnTo>
                  <a:pt x="409" y="480"/>
                </a:lnTo>
                <a:lnTo>
                  <a:pt x="342" y="552"/>
                </a:lnTo>
                <a:lnTo>
                  <a:pt x="278" y="626"/>
                </a:lnTo>
                <a:lnTo>
                  <a:pt x="218" y="708"/>
                </a:lnTo>
                <a:lnTo>
                  <a:pt x="162" y="790"/>
                </a:lnTo>
                <a:lnTo>
                  <a:pt x="111" y="876"/>
                </a:lnTo>
                <a:lnTo>
                  <a:pt x="85" y="925"/>
                </a:lnTo>
                <a:lnTo>
                  <a:pt x="59" y="970"/>
                </a:lnTo>
                <a:lnTo>
                  <a:pt x="41" y="998"/>
                </a:lnTo>
                <a:lnTo>
                  <a:pt x="25" y="1030"/>
                </a:lnTo>
                <a:lnTo>
                  <a:pt x="10" y="1064"/>
                </a:lnTo>
                <a:lnTo>
                  <a:pt x="2" y="1101"/>
                </a:lnTo>
                <a:lnTo>
                  <a:pt x="0" y="1136"/>
                </a:lnTo>
                <a:lnTo>
                  <a:pt x="2" y="1174"/>
                </a:lnTo>
                <a:lnTo>
                  <a:pt x="9" y="1210"/>
                </a:lnTo>
                <a:lnTo>
                  <a:pt x="14" y="1223"/>
                </a:lnTo>
                <a:lnTo>
                  <a:pt x="27" y="1273"/>
                </a:lnTo>
                <a:lnTo>
                  <a:pt x="44" y="1322"/>
                </a:lnTo>
                <a:lnTo>
                  <a:pt x="68" y="1370"/>
                </a:lnTo>
                <a:lnTo>
                  <a:pt x="83" y="1395"/>
                </a:lnTo>
                <a:lnTo>
                  <a:pt x="118" y="1452"/>
                </a:lnTo>
                <a:lnTo>
                  <a:pt x="158" y="1506"/>
                </a:lnTo>
                <a:lnTo>
                  <a:pt x="201" y="1554"/>
                </a:lnTo>
                <a:lnTo>
                  <a:pt x="246" y="1601"/>
                </a:lnTo>
                <a:lnTo>
                  <a:pt x="296" y="1642"/>
                </a:lnTo>
                <a:lnTo>
                  <a:pt x="351" y="1679"/>
                </a:lnTo>
                <a:lnTo>
                  <a:pt x="405" y="1711"/>
                </a:lnTo>
                <a:lnTo>
                  <a:pt x="463" y="1738"/>
                </a:lnTo>
                <a:lnTo>
                  <a:pt x="501" y="1754"/>
                </a:lnTo>
                <a:lnTo>
                  <a:pt x="502" y="1754"/>
                </a:lnTo>
                <a:close/>
              </a:path>
            </a:pathLst>
          </a:custGeom>
          <a:solidFill>
            <a:schemeClr val="bg1"/>
          </a:solidFill>
          <a:ln w="19050" cmpd="sng">
            <a:solidFill>
              <a:srgbClr val="000000"/>
            </a:solidFill>
            <a:prstDash val="solid"/>
            <a:round/>
            <a:headEnd/>
            <a:tailEnd/>
          </a:ln>
        </p:spPr>
        <p:txBody>
          <a:bodyPr/>
          <a:lstStyle/>
          <a:p>
            <a:endParaRPr lang="en-US"/>
          </a:p>
        </p:txBody>
      </p:sp>
      <p:grpSp>
        <p:nvGrpSpPr>
          <p:cNvPr id="59446" name="Group 54"/>
          <p:cNvGrpSpPr>
            <a:grpSpLocks/>
          </p:cNvGrpSpPr>
          <p:nvPr/>
        </p:nvGrpSpPr>
        <p:grpSpPr bwMode="auto">
          <a:xfrm>
            <a:off x="439738" y="3581400"/>
            <a:ext cx="2617787" cy="1508125"/>
            <a:chOff x="277" y="2256"/>
            <a:chExt cx="1649" cy="950"/>
          </a:xfrm>
        </p:grpSpPr>
        <p:sp>
          <p:nvSpPr>
            <p:cNvPr id="59405" name="Rectangle 13"/>
            <p:cNvSpPr>
              <a:spLocks noChangeArrowheads="1"/>
            </p:cNvSpPr>
            <p:nvPr/>
          </p:nvSpPr>
          <p:spPr bwMode="auto">
            <a:xfrm>
              <a:off x="601" y="2304"/>
              <a:ext cx="956" cy="182"/>
            </a:xfrm>
            <a:prstGeom prst="rect">
              <a:avLst/>
            </a:prstGeom>
            <a:noFill/>
            <a:ln w="9525">
              <a:noFill/>
              <a:miter lim="800000"/>
              <a:headEnd/>
              <a:tailEnd/>
            </a:ln>
          </p:spPr>
          <p:txBody>
            <a:bodyPr wrap="none" lIns="0" tIns="0" rIns="0" bIns="0">
              <a:spAutoFit/>
            </a:bodyPr>
            <a:lstStyle/>
            <a:p>
              <a:r>
                <a:rPr lang="en-GB" sz="1900" b="1">
                  <a:latin typeface="Arial" charset="0"/>
                </a:rPr>
                <a:t>BF 2.1 points</a:t>
              </a:r>
              <a:endParaRPr lang="en-GB" sz="2400"/>
            </a:p>
          </p:txBody>
        </p:sp>
        <p:sp>
          <p:nvSpPr>
            <p:cNvPr id="59406" name="Rectangle 14"/>
            <p:cNvSpPr>
              <a:spLocks noChangeArrowheads="1"/>
            </p:cNvSpPr>
            <p:nvPr/>
          </p:nvSpPr>
          <p:spPr bwMode="auto">
            <a:xfrm>
              <a:off x="554" y="2496"/>
              <a:ext cx="1174" cy="182"/>
            </a:xfrm>
            <a:prstGeom prst="rect">
              <a:avLst/>
            </a:prstGeom>
            <a:noFill/>
            <a:ln w="9525">
              <a:noFill/>
              <a:miter lim="800000"/>
              <a:headEnd/>
              <a:tailEnd/>
            </a:ln>
          </p:spPr>
          <p:txBody>
            <a:bodyPr lIns="0" tIns="0" rIns="0" bIns="0">
              <a:spAutoFit/>
            </a:bodyPr>
            <a:lstStyle/>
            <a:p>
              <a:r>
                <a:rPr lang="en-GB" sz="1900" b="1">
                  <a:latin typeface="Arial" charset="0"/>
                </a:rPr>
                <a:t>higher than FF</a:t>
              </a:r>
              <a:endParaRPr lang="en-GB" sz="2400"/>
            </a:p>
          </p:txBody>
        </p:sp>
        <p:sp>
          <p:nvSpPr>
            <p:cNvPr id="59409" name="Rectangle 17"/>
            <p:cNvSpPr>
              <a:spLocks noChangeArrowheads="1"/>
            </p:cNvSpPr>
            <p:nvPr/>
          </p:nvSpPr>
          <p:spPr bwMode="auto">
            <a:xfrm>
              <a:off x="416" y="2688"/>
              <a:ext cx="1319" cy="182"/>
            </a:xfrm>
            <a:prstGeom prst="rect">
              <a:avLst/>
            </a:prstGeom>
            <a:noFill/>
            <a:ln w="9525">
              <a:noFill/>
              <a:miter lim="800000"/>
              <a:headEnd/>
              <a:tailEnd/>
            </a:ln>
          </p:spPr>
          <p:txBody>
            <a:bodyPr wrap="none" lIns="0" tIns="0" rIns="0" bIns="0">
              <a:spAutoFit/>
            </a:bodyPr>
            <a:lstStyle/>
            <a:p>
              <a:r>
                <a:rPr lang="en-GB" sz="1900" b="1">
                  <a:latin typeface="Arial" charset="0"/>
                </a:rPr>
                <a:t>Study in 6 months</a:t>
              </a:r>
              <a:endParaRPr lang="en-GB" sz="2400"/>
            </a:p>
          </p:txBody>
        </p:sp>
        <p:sp>
          <p:nvSpPr>
            <p:cNvPr id="59410" name="Rectangle 18"/>
            <p:cNvSpPr>
              <a:spLocks noChangeArrowheads="1"/>
            </p:cNvSpPr>
            <p:nvPr/>
          </p:nvSpPr>
          <p:spPr bwMode="auto">
            <a:xfrm>
              <a:off x="554" y="2832"/>
              <a:ext cx="1033" cy="182"/>
            </a:xfrm>
            <a:prstGeom prst="rect">
              <a:avLst/>
            </a:prstGeom>
            <a:noFill/>
            <a:ln w="9525">
              <a:noFill/>
              <a:miter lim="800000"/>
              <a:headEnd/>
              <a:tailEnd/>
            </a:ln>
          </p:spPr>
          <p:txBody>
            <a:bodyPr wrap="none" lIns="0" tIns="0" rIns="0" bIns="0">
              <a:spAutoFit/>
            </a:bodyPr>
            <a:lstStyle/>
            <a:p>
              <a:r>
                <a:rPr lang="en-GB" sz="1900" b="1">
                  <a:latin typeface="Arial" charset="0"/>
                </a:rPr>
                <a:t>to 2 year- olds</a:t>
              </a:r>
              <a:endParaRPr lang="en-GB" sz="2400"/>
            </a:p>
          </p:txBody>
        </p:sp>
        <p:sp>
          <p:nvSpPr>
            <p:cNvPr id="59420" name="Rectangle 28"/>
            <p:cNvSpPr>
              <a:spLocks noChangeArrowheads="1"/>
            </p:cNvSpPr>
            <p:nvPr/>
          </p:nvSpPr>
          <p:spPr bwMode="auto">
            <a:xfrm>
              <a:off x="832" y="3024"/>
              <a:ext cx="340" cy="182"/>
            </a:xfrm>
            <a:prstGeom prst="rect">
              <a:avLst/>
            </a:prstGeom>
            <a:noFill/>
            <a:ln w="9525">
              <a:noFill/>
              <a:miter lim="800000"/>
              <a:headEnd/>
              <a:tailEnd/>
            </a:ln>
          </p:spPr>
          <p:txBody>
            <a:bodyPr wrap="none" lIns="0" tIns="0" rIns="0" bIns="0">
              <a:spAutoFit/>
            </a:bodyPr>
            <a:lstStyle/>
            <a:p>
              <a:r>
                <a:rPr lang="en-GB" sz="1900" b="1">
                  <a:latin typeface="Arial" charset="0"/>
                </a:rPr>
                <a:t>1988</a:t>
              </a:r>
              <a:endParaRPr lang="en-GB" sz="2400"/>
            </a:p>
          </p:txBody>
        </p:sp>
        <p:sp>
          <p:nvSpPr>
            <p:cNvPr id="59423" name="Rectangle 31"/>
            <p:cNvSpPr>
              <a:spLocks noChangeArrowheads="1"/>
            </p:cNvSpPr>
            <p:nvPr/>
          </p:nvSpPr>
          <p:spPr bwMode="auto">
            <a:xfrm>
              <a:off x="277" y="2256"/>
              <a:ext cx="1649" cy="943"/>
            </a:xfrm>
            <a:prstGeom prst="rect">
              <a:avLst/>
            </a:prstGeom>
            <a:noFill/>
            <a:ln w="49213">
              <a:solidFill>
                <a:schemeClr val="tx1"/>
              </a:solidFill>
              <a:miter lim="800000"/>
              <a:headEnd/>
              <a:tailEnd/>
            </a:ln>
          </p:spPr>
          <p:txBody>
            <a:bodyPr/>
            <a:lstStyle/>
            <a:p>
              <a:endParaRPr lang="en-US"/>
            </a:p>
          </p:txBody>
        </p:sp>
      </p:grpSp>
      <p:grpSp>
        <p:nvGrpSpPr>
          <p:cNvPr id="59450" name="Group 58"/>
          <p:cNvGrpSpPr>
            <a:grpSpLocks/>
          </p:cNvGrpSpPr>
          <p:nvPr/>
        </p:nvGrpSpPr>
        <p:grpSpPr bwMode="auto">
          <a:xfrm>
            <a:off x="6884988" y="2668588"/>
            <a:ext cx="2114550" cy="1641475"/>
            <a:chOff x="4337" y="1681"/>
            <a:chExt cx="1332" cy="1034"/>
          </a:xfrm>
        </p:grpSpPr>
        <p:sp>
          <p:nvSpPr>
            <p:cNvPr id="59411" name="Rectangle 19"/>
            <p:cNvSpPr>
              <a:spLocks noChangeArrowheads="1"/>
            </p:cNvSpPr>
            <p:nvPr/>
          </p:nvSpPr>
          <p:spPr bwMode="auto">
            <a:xfrm>
              <a:off x="4484" y="1767"/>
              <a:ext cx="956" cy="182"/>
            </a:xfrm>
            <a:prstGeom prst="rect">
              <a:avLst/>
            </a:prstGeom>
            <a:noFill/>
            <a:ln w="9525">
              <a:noFill/>
              <a:miter lim="800000"/>
              <a:headEnd/>
              <a:tailEnd/>
            </a:ln>
          </p:spPr>
          <p:txBody>
            <a:bodyPr wrap="none" lIns="0" tIns="0" rIns="0" bIns="0">
              <a:spAutoFit/>
            </a:bodyPr>
            <a:lstStyle/>
            <a:p>
              <a:r>
                <a:rPr lang="en-GB" sz="1900" b="1">
                  <a:latin typeface="Arial" charset="0"/>
                </a:rPr>
                <a:t>BF 8.3 points</a:t>
              </a:r>
              <a:endParaRPr lang="en-GB" sz="2400"/>
            </a:p>
          </p:txBody>
        </p:sp>
        <p:sp>
          <p:nvSpPr>
            <p:cNvPr id="59412" name="Rectangle 20"/>
            <p:cNvSpPr>
              <a:spLocks noChangeArrowheads="1"/>
            </p:cNvSpPr>
            <p:nvPr/>
          </p:nvSpPr>
          <p:spPr bwMode="auto">
            <a:xfrm>
              <a:off x="4484" y="1948"/>
              <a:ext cx="1057" cy="182"/>
            </a:xfrm>
            <a:prstGeom prst="rect">
              <a:avLst/>
            </a:prstGeom>
            <a:noFill/>
            <a:ln w="9525">
              <a:noFill/>
              <a:miter lim="800000"/>
              <a:headEnd/>
              <a:tailEnd/>
            </a:ln>
          </p:spPr>
          <p:txBody>
            <a:bodyPr wrap="none" lIns="0" tIns="0" rIns="0" bIns="0">
              <a:spAutoFit/>
            </a:bodyPr>
            <a:lstStyle/>
            <a:p>
              <a:r>
                <a:rPr lang="en-GB" sz="1900" b="1">
                  <a:latin typeface="Arial" charset="0"/>
                </a:rPr>
                <a:t>higher than FF</a:t>
              </a:r>
              <a:endParaRPr lang="en-GB" sz="2400"/>
            </a:p>
          </p:txBody>
        </p:sp>
        <p:sp>
          <p:nvSpPr>
            <p:cNvPr id="59415" name="Rectangle 23"/>
            <p:cNvSpPr>
              <a:spLocks noChangeArrowheads="1"/>
            </p:cNvSpPr>
            <p:nvPr/>
          </p:nvSpPr>
          <p:spPr bwMode="auto">
            <a:xfrm>
              <a:off x="4484" y="2132"/>
              <a:ext cx="990" cy="182"/>
            </a:xfrm>
            <a:prstGeom prst="rect">
              <a:avLst/>
            </a:prstGeom>
            <a:noFill/>
            <a:ln w="9525">
              <a:noFill/>
              <a:miter lim="800000"/>
              <a:headEnd/>
              <a:tailEnd/>
            </a:ln>
          </p:spPr>
          <p:txBody>
            <a:bodyPr wrap="none" lIns="0" tIns="0" rIns="0" bIns="0">
              <a:spAutoFit/>
            </a:bodyPr>
            <a:lstStyle/>
            <a:p>
              <a:r>
                <a:rPr lang="en-GB" sz="1900" b="1">
                  <a:latin typeface="Arial" charset="0"/>
                </a:rPr>
                <a:t>Study in 7.5-8</a:t>
              </a:r>
              <a:endParaRPr lang="en-GB" sz="2400"/>
            </a:p>
          </p:txBody>
        </p:sp>
        <p:sp>
          <p:nvSpPr>
            <p:cNvPr id="59416" name="Rectangle 24"/>
            <p:cNvSpPr>
              <a:spLocks noChangeArrowheads="1"/>
            </p:cNvSpPr>
            <p:nvPr/>
          </p:nvSpPr>
          <p:spPr bwMode="auto">
            <a:xfrm>
              <a:off x="4484" y="2313"/>
              <a:ext cx="678" cy="182"/>
            </a:xfrm>
            <a:prstGeom prst="rect">
              <a:avLst/>
            </a:prstGeom>
            <a:noFill/>
            <a:ln w="9525">
              <a:noFill/>
              <a:miter lim="800000"/>
              <a:headEnd/>
              <a:tailEnd/>
            </a:ln>
          </p:spPr>
          <p:txBody>
            <a:bodyPr wrap="none" lIns="0" tIns="0" rIns="0" bIns="0">
              <a:spAutoFit/>
            </a:bodyPr>
            <a:lstStyle/>
            <a:p>
              <a:r>
                <a:rPr lang="en-GB" sz="1900" b="1">
                  <a:latin typeface="Arial" charset="0"/>
                </a:rPr>
                <a:t>year-olds</a:t>
              </a:r>
              <a:endParaRPr lang="en-GB" sz="2400"/>
            </a:p>
          </p:txBody>
        </p:sp>
        <p:sp>
          <p:nvSpPr>
            <p:cNvPr id="59421" name="Rectangle 29"/>
            <p:cNvSpPr>
              <a:spLocks noChangeArrowheads="1"/>
            </p:cNvSpPr>
            <p:nvPr/>
          </p:nvSpPr>
          <p:spPr bwMode="auto">
            <a:xfrm>
              <a:off x="4707" y="2528"/>
              <a:ext cx="340" cy="182"/>
            </a:xfrm>
            <a:prstGeom prst="rect">
              <a:avLst/>
            </a:prstGeom>
            <a:noFill/>
            <a:ln w="9525">
              <a:noFill/>
              <a:miter lim="800000"/>
              <a:headEnd/>
              <a:tailEnd/>
            </a:ln>
          </p:spPr>
          <p:txBody>
            <a:bodyPr wrap="none" lIns="0" tIns="0" rIns="0" bIns="0">
              <a:spAutoFit/>
            </a:bodyPr>
            <a:lstStyle/>
            <a:p>
              <a:r>
                <a:rPr lang="en-GB" sz="1900" b="1">
                  <a:latin typeface="Arial" charset="0"/>
                </a:rPr>
                <a:t>1992</a:t>
              </a:r>
              <a:endParaRPr lang="en-GB" sz="2400"/>
            </a:p>
          </p:txBody>
        </p:sp>
        <p:sp>
          <p:nvSpPr>
            <p:cNvPr id="59424" name="Rectangle 32"/>
            <p:cNvSpPr>
              <a:spLocks noChangeArrowheads="1"/>
            </p:cNvSpPr>
            <p:nvPr/>
          </p:nvSpPr>
          <p:spPr bwMode="auto">
            <a:xfrm>
              <a:off x="4337" y="1681"/>
              <a:ext cx="1332" cy="1034"/>
            </a:xfrm>
            <a:prstGeom prst="rect">
              <a:avLst/>
            </a:prstGeom>
            <a:noFill/>
            <a:ln w="49213">
              <a:solidFill>
                <a:schemeClr val="tx1"/>
              </a:solidFill>
              <a:miter lim="800000"/>
              <a:headEnd/>
              <a:tailEnd/>
            </a:ln>
          </p:spPr>
          <p:txBody>
            <a:bodyPr/>
            <a:lstStyle/>
            <a:p>
              <a:endParaRPr lang="en-US"/>
            </a:p>
          </p:txBody>
        </p:sp>
      </p:grpSp>
      <p:grpSp>
        <p:nvGrpSpPr>
          <p:cNvPr id="59445" name="Group 53"/>
          <p:cNvGrpSpPr>
            <a:grpSpLocks/>
          </p:cNvGrpSpPr>
          <p:nvPr/>
        </p:nvGrpSpPr>
        <p:grpSpPr bwMode="auto">
          <a:xfrm>
            <a:off x="512763" y="1371600"/>
            <a:ext cx="2063750" cy="1579563"/>
            <a:chOff x="323" y="864"/>
            <a:chExt cx="1300" cy="995"/>
          </a:xfrm>
        </p:grpSpPr>
        <p:sp>
          <p:nvSpPr>
            <p:cNvPr id="59403" name="Rectangle 11"/>
            <p:cNvSpPr>
              <a:spLocks noChangeArrowheads="1"/>
            </p:cNvSpPr>
            <p:nvPr/>
          </p:nvSpPr>
          <p:spPr bwMode="auto">
            <a:xfrm>
              <a:off x="554" y="912"/>
              <a:ext cx="829" cy="182"/>
            </a:xfrm>
            <a:prstGeom prst="rect">
              <a:avLst/>
            </a:prstGeom>
            <a:noFill/>
            <a:ln w="9525">
              <a:noFill/>
              <a:miter lim="800000"/>
              <a:headEnd/>
              <a:tailEnd/>
            </a:ln>
          </p:spPr>
          <p:txBody>
            <a:bodyPr wrap="none" lIns="0" tIns="0" rIns="0" bIns="0">
              <a:spAutoFit/>
            </a:bodyPr>
            <a:lstStyle/>
            <a:p>
              <a:r>
                <a:rPr lang="en-GB" sz="1900" b="1">
                  <a:latin typeface="Arial" charset="0"/>
                </a:rPr>
                <a:t>BF 2 points</a:t>
              </a:r>
              <a:endParaRPr lang="en-GB" sz="2400"/>
            </a:p>
          </p:txBody>
        </p:sp>
        <p:sp>
          <p:nvSpPr>
            <p:cNvPr id="59404" name="Rectangle 12"/>
            <p:cNvSpPr>
              <a:spLocks noChangeArrowheads="1"/>
            </p:cNvSpPr>
            <p:nvPr/>
          </p:nvSpPr>
          <p:spPr bwMode="auto">
            <a:xfrm>
              <a:off x="462" y="1104"/>
              <a:ext cx="1057" cy="182"/>
            </a:xfrm>
            <a:prstGeom prst="rect">
              <a:avLst/>
            </a:prstGeom>
            <a:noFill/>
            <a:ln w="9525">
              <a:noFill/>
              <a:miter lim="800000"/>
              <a:headEnd/>
              <a:tailEnd/>
            </a:ln>
          </p:spPr>
          <p:txBody>
            <a:bodyPr wrap="none" lIns="0" tIns="0" rIns="0" bIns="0">
              <a:spAutoFit/>
            </a:bodyPr>
            <a:lstStyle/>
            <a:p>
              <a:r>
                <a:rPr lang="en-GB" sz="1900" b="1">
                  <a:latin typeface="Arial" charset="0"/>
                </a:rPr>
                <a:t>higher than FF</a:t>
              </a:r>
              <a:endParaRPr lang="en-GB" sz="2400"/>
            </a:p>
          </p:txBody>
        </p:sp>
        <p:sp>
          <p:nvSpPr>
            <p:cNvPr id="59407" name="Rectangle 15"/>
            <p:cNvSpPr>
              <a:spLocks noChangeArrowheads="1"/>
            </p:cNvSpPr>
            <p:nvPr/>
          </p:nvSpPr>
          <p:spPr bwMode="auto">
            <a:xfrm>
              <a:off x="554" y="1296"/>
              <a:ext cx="863" cy="182"/>
            </a:xfrm>
            <a:prstGeom prst="rect">
              <a:avLst/>
            </a:prstGeom>
            <a:noFill/>
            <a:ln w="9525">
              <a:noFill/>
              <a:miter lim="800000"/>
              <a:headEnd/>
              <a:tailEnd/>
            </a:ln>
          </p:spPr>
          <p:txBody>
            <a:bodyPr wrap="none" lIns="0" tIns="0" rIns="0" bIns="0">
              <a:spAutoFit/>
            </a:bodyPr>
            <a:lstStyle/>
            <a:p>
              <a:r>
                <a:rPr lang="en-GB" sz="1900" b="1">
                  <a:latin typeface="Arial" charset="0"/>
                </a:rPr>
                <a:t>Study in 3-7</a:t>
              </a:r>
              <a:endParaRPr lang="en-GB" sz="2400"/>
            </a:p>
          </p:txBody>
        </p:sp>
        <p:sp>
          <p:nvSpPr>
            <p:cNvPr id="59408" name="Rectangle 16"/>
            <p:cNvSpPr>
              <a:spLocks noChangeArrowheads="1"/>
            </p:cNvSpPr>
            <p:nvPr/>
          </p:nvSpPr>
          <p:spPr bwMode="auto">
            <a:xfrm>
              <a:off x="601" y="1488"/>
              <a:ext cx="678" cy="182"/>
            </a:xfrm>
            <a:prstGeom prst="rect">
              <a:avLst/>
            </a:prstGeom>
            <a:noFill/>
            <a:ln w="9525">
              <a:noFill/>
              <a:miter lim="800000"/>
              <a:headEnd/>
              <a:tailEnd/>
            </a:ln>
          </p:spPr>
          <p:txBody>
            <a:bodyPr wrap="none" lIns="0" tIns="0" rIns="0" bIns="0">
              <a:spAutoFit/>
            </a:bodyPr>
            <a:lstStyle/>
            <a:p>
              <a:r>
                <a:rPr lang="en-GB" sz="1900" b="1">
                  <a:latin typeface="Arial" charset="0"/>
                </a:rPr>
                <a:t>year-olds</a:t>
              </a:r>
              <a:endParaRPr lang="en-GB" sz="2400"/>
            </a:p>
          </p:txBody>
        </p:sp>
        <p:sp>
          <p:nvSpPr>
            <p:cNvPr id="59419" name="Rectangle 27"/>
            <p:cNvSpPr>
              <a:spLocks noChangeArrowheads="1"/>
            </p:cNvSpPr>
            <p:nvPr/>
          </p:nvSpPr>
          <p:spPr bwMode="auto">
            <a:xfrm>
              <a:off x="739" y="1632"/>
              <a:ext cx="461" cy="182"/>
            </a:xfrm>
            <a:prstGeom prst="rect">
              <a:avLst/>
            </a:prstGeom>
            <a:noFill/>
            <a:ln w="9525">
              <a:noFill/>
              <a:miter lim="800000"/>
              <a:headEnd/>
              <a:tailEnd/>
            </a:ln>
          </p:spPr>
          <p:txBody>
            <a:bodyPr lIns="0" tIns="0" rIns="0" bIns="0">
              <a:spAutoFit/>
            </a:bodyPr>
            <a:lstStyle/>
            <a:p>
              <a:r>
                <a:rPr lang="en-GB" sz="1900" b="1">
                  <a:latin typeface="Arial" charset="0"/>
                </a:rPr>
                <a:t>1982</a:t>
              </a:r>
              <a:endParaRPr lang="en-GB" sz="2400"/>
            </a:p>
          </p:txBody>
        </p:sp>
        <p:sp>
          <p:nvSpPr>
            <p:cNvPr id="59425" name="Rectangle 33"/>
            <p:cNvSpPr>
              <a:spLocks noChangeArrowheads="1"/>
            </p:cNvSpPr>
            <p:nvPr/>
          </p:nvSpPr>
          <p:spPr bwMode="auto">
            <a:xfrm>
              <a:off x="323" y="864"/>
              <a:ext cx="1300" cy="995"/>
            </a:xfrm>
            <a:prstGeom prst="rect">
              <a:avLst/>
            </a:prstGeom>
            <a:noFill/>
            <a:ln w="49213">
              <a:solidFill>
                <a:schemeClr val="tx1"/>
              </a:solidFill>
              <a:miter lim="800000"/>
              <a:headEnd/>
              <a:tailEnd/>
            </a:ln>
          </p:spPr>
          <p:txBody>
            <a:bodyPr/>
            <a:lstStyle/>
            <a:p>
              <a:endParaRPr lang="en-US"/>
            </a:p>
          </p:txBody>
        </p:sp>
      </p:grpSp>
      <p:grpSp>
        <p:nvGrpSpPr>
          <p:cNvPr id="59447" name="Group 55"/>
          <p:cNvGrpSpPr>
            <a:grpSpLocks/>
          </p:cNvGrpSpPr>
          <p:nvPr/>
        </p:nvGrpSpPr>
        <p:grpSpPr bwMode="auto">
          <a:xfrm>
            <a:off x="3594100" y="4706938"/>
            <a:ext cx="2574925" cy="1647825"/>
            <a:chOff x="2264" y="2965"/>
            <a:chExt cx="1622" cy="1038"/>
          </a:xfrm>
        </p:grpSpPr>
        <p:sp>
          <p:nvSpPr>
            <p:cNvPr id="59413" name="Rectangle 21"/>
            <p:cNvSpPr>
              <a:spLocks noChangeArrowheads="1"/>
            </p:cNvSpPr>
            <p:nvPr/>
          </p:nvSpPr>
          <p:spPr bwMode="auto">
            <a:xfrm>
              <a:off x="2541" y="3021"/>
              <a:ext cx="990" cy="182"/>
            </a:xfrm>
            <a:prstGeom prst="rect">
              <a:avLst/>
            </a:prstGeom>
            <a:noFill/>
            <a:ln w="9525">
              <a:noFill/>
              <a:miter lim="800000"/>
              <a:headEnd/>
              <a:tailEnd/>
            </a:ln>
          </p:spPr>
          <p:txBody>
            <a:bodyPr wrap="none" lIns="0" tIns="0" rIns="0" bIns="0">
              <a:spAutoFit/>
            </a:bodyPr>
            <a:lstStyle/>
            <a:p>
              <a:r>
                <a:rPr lang="en-GB" sz="1900" b="1">
                  <a:latin typeface="Arial" charset="0"/>
                </a:rPr>
                <a:t>BM 7.5 points</a:t>
              </a:r>
              <a:endParaRPr lang="en-GB" sz="2400"/>
            </a:p>
          </p:txBody>
        </p:sp>
        <p:sp>
          <p:nvSpPr>
            <p:cNvPr id="59414" name="Rectangle 22"/>
            <p:cNvSpPr>
              <a:spLocks noChangeArrowheads="1"/>
            </p:cNvSpPr>
            <p:nvPr/>
          </p:nvSpPr>
          <p:spPr bwMode="auto">
            <a:xfrm>
              <a:off x="2449" y="3202"/>
              <a:ext cx="1336" cy="182"/>
            </a:xfrm>
            <a:prstGeom prst="rect">
              <a:avLst/>
            </a:prstGeom>
            <a:noFill/>
            <a:ln w="9525">
              <a:noFill/>
              <a:miter lim="800000"/>
              <a:headEnd/>
              <a:tailEnd/>
            </a:ln>
          </p:spPr>
          <p:txBody>
            <a:bodyPr wrap="none" lIns="0" tIns="0" rIns="0" bIns="0">
              <a:spAutoFit/>
            </a:bodyPr>
            <a:lstStyle/>
            <a:p>
              <a:r>
                <a:rPr lang="en-GB" sz="1900" b="1">
                  <a:latin typeface="Arial" charset="0"/>
                </a:rPr>
                <a:t>higher than no BM</a:t>
              </a:r>
              <a:endParaRPr lang="en-GB" sz="2400"/>
            </a:p>
          </p:txBody>
        </p:sp>
        <p:sp>
          <p:nvSpPr>
            <p:cNvPr id="59417" name="Rectangle 25"/>
            <p:cNvSpPr>
              <a:spLocks noChangeArrowheads="1"/>
            </p:cNvSpPr>
            <p:nvPr/>
          </p:nvSpPr>
          <p:spPr bwMode="auto">
            <a:xfrm>
              <a:off x="2541" y="3370"/>
              <a:ext cx="990" cy="182"/>
            </a:xfrm>
            <a:prstGeom prst="rect">
              <a:avLst/>
            </a:prstGeom>
            <a:noFill/>
            <a:ln w="9525">
              <a:noFill/>
              <a:miter lim="800000"/>
              <a:headEnd/>
              <a:tailEnd/>
            </a:ln>
          </p:spPr>
          <p:txBody>
            <a:bodyPr wrap="none" lIns="0" tIns="0" rIns="0" bIns="0">
              <a:spAutoFit/>
            </a:bodyPr>
            <a:lstStyle/>
            <a:p>
              <a:r>
                <a:rPr lang="en-GB" sz="1900" b="1">
                  <a:latin typeface="Arial" charset="0"/>
                </a:rPr>
                <a:t>Study in 7.5-8</a:t>
              </a:r>
              <a:endParaRPr lang="en-GB" sz="2400"/>
            </a:p>
          </p:txBody>
        </p:sp>
        <p:sp>
          <p:nvSpPr>
            <p:cNvPr id="59418" name="Rectangle 26"/>
            <p:cNvSpPr>
              <a:spLocks noChangeArrowheads="1"/>
            </p:cNvSpPr>
            <p:nvPr/>
          </p:nvSpPr>
          <p:spPr bwMode="auto">
            <a:xfrm>
              <a:off x="2680" y="3551"/>
              <a:ext cx="678" cy="182"/>
            </a:xfrm>
            <a:prstGeom prst="rect">
              <a:avLst/>
            </a:prstGeom>
            <a:noFill/>
            <a:ln w="9525">
              <a:noFill/>
              <a:miter lim="800000"/>
              <a:headEnd/>
              <a:tailEnd/>
            </a:ln>
          </p:spPr>
          <p:txBody>
            <a:bodyPr wrap="none" lIns="0" tIns="0" rIns="0" bIns="0">
              <a:spAutoFit/>
            </a:bodyPr>
            <a:lstStyle/>
            <a:p>
              <a:r>
                <a:rPr lang="en-GB" sz="1900" b="1">
                  <a:latin typeface="Arial" charset="0"/>
                </a:rPr>
                <a:t>year-olds</a:t>
              </a:r>
              <a:endParaRPr lang="en-GB" sz="2400"/>
            </a:p>
          </p:txBody>
        </p:sp>
        <p:sp>
          <p:nvSpPr>
            <p:cNvPr id="59422" name="Rectangle 30"/>
            <p:cNvSpPr>
              <a:spLocks noChangeArrowheads="1"/>
            </p:cNvSpPr>
            <p:nvPr/>
          </p:nvSpPr>
          <p:spPr bwMode="auto">
            <a:xfrm>
              <a:off x="2819" y="3783"/>
              <a:ext cx="340" cy="182"/>
            </a:xfrm>
            <a:prstGeom prst="rect">
              <a:avLst/>
            </a:prstGeom>
            <a:noFill/>
            <a:ln w="9525">
              <a:noFill/>
              <a:miter lim="800000"/>
              <a:headEnd/>
              <a:tailEnd/>
            </a:ln>
          </p:spPr>
          <p:txBody>
            <a:bodyPr wrap="none" lIns="0" tIns="0" rIns="0" bIns="0">
              <a:spAutoFit/>
            </a:bodyPr>
            <a:lstStyle/>
            <a:p>
              <a:r>
                <a:rPr lang="en-GB" sz="1900" b="1">
                  <a:latin typeface="Arial" charset="0"/>
                </a:rPr>
                <a:t>1992</a:t>
              </a:r>
              <a:endParaRPr lang="en-GB" sz="2400"/>
            </a:p>
          </p:txBody>
        </p:sp>
        <p:sp>
          <p:nvSpPr>
            <p:cNvPr id="59426" name="Rectangle 34"/>
            <p:cNvSpPr>
              <a:spLocks noChangeArrowheads="1"/>
            </p:cNvSpPr>
            <p:nvPr/>
          </p:nvSpPr>
          <p:spPr bwMode="auto">
            <a:xfrm>
              <a:off x="2264" y="2965"/>
              <a:ext cx="1622" cy="1038"/>
            </a:xfrm>
            <a:prstGeom prst="rect">
              <a:avLst/>
            </a:prstGeom>
            <a:noFill/>
            <a:ln w="49213">
              <a:solidFill>
                <a:schemeClr val="tx1"/>
              </a:solidFill>
              <a:miter lim="800000"/>
              <a:headEnd/>
              <a:tailEnd/>
            </a:ln>
          </p:spPr>
          <p:txBody>
            <a:bodyPr/>
            <a:lstStyle/>
            <a:p>
              <a:endParaRPr lang="en-US"/>
            </a:p>
          </p:txBody>
        </p:sp>
      </p:grpSp>
      <p:grpSp>
        <p:nvGrpSpPr>
          <p:cNvPr id="59448" name="Group 56"/>
          <p:cNvGrpSpPr>
            <a:grpSpLocks/>
          </p:cNvGrpSpPr>
          <p:nvPr/>
        </p:nvGrpSpPr>
        <p:grpSpPr bwMode="auto">
          <a:xfrm>
            <a:off x="6838950" y="1063625"/>
            <a:ext cx="2028825" cy="1425575"/>
            <a:chOff x="4308" y="670"/>
            <a:chExt cx="1278" cy="898"/>
          </a:xfrm>
        </p:grpSpPr>
        <p:sp>
          <p:nvSpPr>
            <p:cNvPr id="59427" name="Rectangle 35"/>
            <p:cNvSpPr>
              <a:spLocks noChangeArrowheads="1"/>
            </p:cNvSpPr>
            <p:nvPr/>
          </p:nvSpPr>
          <p:spPr bwMode="auto">
            <a:xfrm>
              <a:off x="4404" y="670"/>
              <a:ext cx="1041" cy="182"/>
            </a:xfrm>
            <a:prstGeom prst="rect">
              <a:avLst/>
            </a:prstGeom>
            <a:noFill/>
            <a:ln w="9525">
              <a:noFill/>
              <a:miter lim="800000"/>
              <a:headEnd/>
              <a:tailEnd/>
            </a:ln>
          </p:spPr>
          <p:txBody>
            <a:bodyPr wrap="none" lIns="0" tIns="0" rIns="0" bIns="0">
              <a:spAutoFit/>
            </a:bodyPr>
            <a:lstStyle/>
            <a:p>
              <a:r>
                <a:rPr lang="en-GB" sz="1900" b="1">
                  <a:latin typeface="Arial" charset="0"/>
                </a:rPr>
                <a:t>BF 12.9 points</a:t>
              </a:r>
              <a:endParaRPr lang="en-GB" sz="2400"/>
            </a:p>
          </p:txBody>
        </p:sp>
        <p:sp>
          <p:nvSpPr>
            <p:cNvPr id="59428" name="Rectangle 36"/>
            <p:cNvSpPr>
              <a:spLocks noChangeArrowheads="1"/>
            </p:cNvSpPr>
            <p:nvPr/>
          </p:nvSpPr>
          <p:spPr bwMode="auto">
            <a:xfrm>
              <a:off x="4404" y="851"/>
              <a:ext cx="1057" cy="182"/>
            </a:xfrm>
            <a:prstGeom prst="rect">
              <a:avLst/>
            </a:prstGeom>
            <a:noFill/>
            <a:ln w="9525">
              <a:noFill/>
              <a:miter lim="800000"/>
              <a:headEnd/>
              <a:tailEnd/>
            </a:ln>
          </p:spPr>
          <p:txBody>
            <a:bodyPr wrap="none" lIns="0" tIns="0" rIns="0" bIns="0">
              <a:spAutoFit/>
            </a:bodyPr>
            <a:lstStyle/>
            <a:p>
              <a:r>
                <a:rPr lang="en-GB" sz="1900" b="1">
                  <a:latin typeface="Arial" charset="0"/>
                </a:rPr>
                <a:t>higher than FF</a:t>
              </a:r>
              <a:endParaRPr lang="en-GB" sz="2400"/>
            </a:p>
          </p:txBody>
        </p:sp>
        <p:sp>
          <p:nvSpPr>
            <p:cNvPr id="59429" name="Rectangle 37"/>
            <p:cNvSpPr>
              <a:spLocks noChangeArrowheads="1"/>
            </p:cNvSpPr>
            <p:nvPr/>
          </p:nvSpPr>
          <p:spPr bwMode="auto">
            <a:xfrm>
              <a:off x="4451" y="1035"/>
              <a:ext cx="854" cy="182"/>
            </a:xfrm>
            <a:prstGeom prst="rect">
              <a:avLst/>
            </a:prstGeom>
            <a:noFill/>
            <a:ln w="9525">
              <a:noFill/>
              <a:miter lim="800000"/>
              <a:headEnd/>
              <a:tailEnd/>
            </a:ln>
          </p:spPr>
          <p:txBody>
            <a:bodyPr wrap="none" lIns="0" tIns="0" rIns="0" bIns="0">
              <a:spAutoFit/>
            </a:bodyPr>
            <a:lstStyle/>
            <a:p>
              <a:r>
                <a:rPr lang="en-GB" sz="1900" b="1">
                  <a:latin typeface="Arial" charset="0"/>
                </a:rPr>
                <a:t>Study in 9.5</a:t>
              </a:r>
              <a:endParaRPr lang="en-GB" sz="2400"/>
            </a:p>
          </p:txBody>
        </p:sp>
        <p:sp>
          <p:nvSpPr>
            <p:cNvPr id="59430" name="Rectangle 38"/>
            <p:cNvSpPr>
              <a:spLocks noChangeArrowheads="1"/>
            </p:cNvSpPr>
            <p:nvPr/>
          </p:nvSpPr>
          <p:spPr bwMode="auto">
            <a:xfrm>
              <a:off x="4451" y="1216"/>
              <a:ext cx="678" cy="182"/>
            </a:xfrm>
            <a:prstGeom prst="rect">
              <a:avLst/>
            </a:prstGeom>
            <a:noFill/>
            <a:ln w="9525">
              <a:noFill/>
              <a:miter lim="800000"/>
              <a:headEnd/>
              <a:tailEnd/>
            </a:ln>
          </p:spPr>
          <p:txBody>
            <a:bodyPr wrap="none" lIns="0" tIns="0" rIns="0" bIns="0">
              <a:spAutoFit/>
            </a:bodyPr>
            <a:lstStyle/>
            <a:p>
              <a:r>
                <a:rPr lang="en-GB" sz="1900" b="1">
                  <a:latin typeface="Arial" charset="0"/>
                </a:rPr>
                <a:t>year-olds</a:t>
              </a:r>
              <a:endParaRPr lang="en-GB" sz="2400"/>
            </a:p>
          </p:txBody>
        </p:sp>
        <p:sp>
          <p:nvSpPr>
            <p:cNvPr id="59431" name="Rectangle 39"/>
            <p:cNvSpPr>
              <a:spLocks noChangeArrowheads="1"/>
            </p:cNvSpPr>
            <p:nvPr/>
          </p:nvSpPr>
          <p:spPr bwMode="auto">
            <a:xfrm>
              <a:off x="4675" y="1386"/>
              <a:ext cx="340" cy="182"/>
            </a:xfrm>
            <a:prstGeom prst="rect">
              <a:avLst/>
            </a:prstGeom>
            <a:noFill/>
            <a:ln w="9525">
              <a:noFill/>
              <a:miter lim="800000"/>
              <a:headEnd/>
              <a:tailEnd/>
            </a:ln>
          </p:spPr>
          <p:txBody>
            <a:bodyPr wrap="none" lIns="0" tIns="0" rIns="0" bIns="0">
              <a:spAutoFit/>
            </a:bodyPr>
            <a:lstStyle/>
            <a:p>
              <a:r>
                <a:rPr lang="en-GB" sz="1900" b="1">
                  <a:latin typeface="Arial" charset="0"/>
                </a:rPr>
                <a:t>1996</a:t>
              </a:r>
              <a:endParaRPr lang="en-GB" sz="2400"/>
            </a:p>
          </p:txBody>
        </p:sp>
        <p:sp>
          <p:nvSpPr>
            <p:cNvPr id="59432" name="Rectangle 40"/>
            <p:cNvSpPr>
              <a:spLocks noChangeArrowheads="1"/>
            </p:cNvSpPr>
            <p:nvPr/>
          </p:nvSpPr>
          <p:spPr bwMode="auto">
            <a:xfrm>
              <a:off x="4308" y="680"/>
              <a:ext cx="1278" cy="876"/>
            </a:xfrm>
            <a:prstGeom prst="rect">
              <a:avLst/>
            </a:prstGeom>
            <a:noFill/>
            <a:ln w="49213">
              <a:solidFill>
                <a:schemeClr val="tx1"/>
              </a:solidFill>
              <a:miter lim="800000"/>
              <a:headEnd/>
              <a:tailEnd/>
            </a:ln>
          </p:spPr>
          <p:txBody>
            <a:bodyPr/>
            <a:lstStyle/>
            <a:p>
              <a:endParaRPr lang="en-US"/>
            </a:p>
          </p:txBody>
        </p:sp>
      </p:grpSp>
      <p:grpSp>
        <p:nvGrpSpPr>
          <p:cNvPr id="59449" name="Group 57"/>
          <p:cNvGrpSpPr>
            <a:grpSpLocks/>
          </p:cNvGrpSpPr>
          <p:nvPr/>
        </p:nvGrpSpPr>
        <p:grpSpPr bwMode="auto">
          <a:xfrm>
            <a:off x="7010400" y="4648200"/>
            <a:ext cx="2503488" cy="1457325"/>
            <a:chOff x="4579" y="3043"/>
            <a:chExt cx="1577" cy="918"/>
          </a:xfrm>
        </p:grpSpPr>
        <p:sp>
          <p:nvSpPr>
            <p:cNvPr id="59433" name="Rectangle 41"/>
            <p:cNvSpPr>
              <a:spLocks noChangeArrowheads="1"/>
            </p:cNvSpPr>
            <p:nvPr/>
          </p:nvSpPr>
          <p:spPr bwMode="auto">
            <a:xfrm>
              <a:off x="4608" y="3043"/>
              <a:ext cx="597" cy="125"/>
            </a:xfrm>
            <a:prstGeom prst="rect">
              <a:avLst/>
            </a:prstGeom>
            <a:noFill/>
            <a:ln w="9525">
              <a:noFill/>
              <a:miter lim="800000"/>
              <a:headEnd/>
              <a:tailEnd/>
            </a:ln>
          </p:spPr>
          <p:txBody>
            <a:bodyPr wrap="none" lIns="0" tIns="0" rIns="0" bIns="0">
              <a:spAutoFit/>
            </a:bodyPr>
            <a:lstStyle/>
            <a:p>
              <a:r>
                <a:rPr lang="en-GB" sz="1300" b="1" i="1">
                  <a:latin typeface="Arial" charset="0"/>
                </a:rPr>
                <a:t>References:</a:t>
              </a:r>
              <a:endParaRPr lang="en-GB" sz="2400"/>
            </a:p>
          </p:txBody>
        </p:sp>
        <p:sp>
          <p:nvSpPr>
            <p:cNvPr id="59434" name="Rectangle 42"/>
            <p:cNvSpPr>
              <a:spLocks noChangeArrowheads="1"/>
            </p:cNvSpPr>
            <p:nvPr/>
          </p:nvSpPr>
          <p:spPr bwMode="auto">
            <a:xfrm>
              <a:off x="4579" y="3241"/>
              <a:ext cx="1248" cy="125"/>
            </a:xfrm>
            <a:prstGeom prst="rect">
              <a:avLst/>
            </a:prstGeom>
            <a:noFill/>
            <a:ln w="9525">
              <a:noFill/>
              <a:miter lim="800000"/>
              <a:headEnd/>
              <a:tailEnd/>
            </a:ln>
          </p:spPr>
          <p:txBody>
            <a:bodyPr wrap="none" lIns="0" tIns="0" rIns="0" bIns="0">
              <a:spAutoFit/>
            </a:bodyPr>
            <a:lstStyle/>
            <a:p>
              <a:pPr>
                <a:buFontTx/>
                <a:buChar char="•"/>
              </a:pPr>
              <a:r>
                <a:rPr lang="en-GB" sz="1300" b="1" i="1">
                  <a:latin typeface="Arial" charset="0"/>
                </a:rPr>
                <a:t>Fergusson DM et al. Soc</a:t>
              </a:r>
              <a:endParaRPr lang="en-GB" sz="2400"/>
            </a:p>
          </p:txBody>
        </p:sp>
        <p:sp>
          <p:nvSpPr>
            <p:cNvPr id="59435" name="Rectangle 43"/>
            <p:cNvSpPr>
              <a:spLocks noChangeArrowheads="1"/>
            </p:cNvSpPr>
            <p:nvPr/>
          </p:nvSpPr>
          <p:spPr bwMode="auto">
            <a:xfrm>
              <a:off x="4579" y="3360"/>
              <a:ext cx="873" cy="125"/>
            </a:xfrm>
            <a:prstGeom prst="rect">
              <a:avLst/>
            </a:prstGeom>
            <a:noFill/>
            <a:ln w="9525">
              <a:noFill/>
              <a:miter lim="800000"/>
              <a:headEnd/>
              <a:tailEnd/>
            </a:ln>
          </p:spPr>
          <p:txBody>
            <a:bodyPr lIns="0" tIns="0" rIns="0" bIns="0">
              <a:spAutoFit/>
            </a:bodyPr>
            <a:lstStyle/>
            <a:p>
              <a:r>
                <a:rPr lang="en-GB" sz="1300" b="1" i="1">
                  <a:latin typeface="Arial" charset="0"/>
                </a:rPr>
                <a:t>      SciMed 1982</a:t>
              </a:r>
              <a:endParaRPr lang="en-GB" sz="2400"/>
            </a:p>
          </p:txBody>
        </p:sp>
        <p:sp>
          <p:nvSpPr>
            <p:cNvPr id="59436" name="Rectangle 44"/>
            <p:cNvSpPr>
              <a:spLocks noChangeArrowheads="1"/>
            </p:cNvSpPr>
            <p:nvPr/>
          </p:nvSpPr>
          <p:spPr bwMode="auto">
            <a:xfrm>
              <a:off x="4579" y="3456"/>
              <a:ext cx="1289" cy="125"/>
            </a:xfrm>
            <a:prstGeom prst="rect">
              <a:avLst/>
            </a:prstGeom>
            <a:noFill/>
            <a:ln w="9525">
              <a:noFill/>
              <a:miter lim="800000"/>
              <a:headEnd/>
              <a:tailEnd/>
            </a:ln>
          </p:spPr>
          <p:txBody>
            <a:bodyPr lIns="0" tIns="0" rIns="0" bIns="0">
              <a:spAutoFit/>
            </a:bodyPr>
            <a:lstStyle/>
            <a:p>
              <a:pPr>
                <a:buFontTx/>
                <a:buChar char="•"/>
              </a:pPr>
              <a:r>
                <a:rPr lang="en-GB" sz="1300" b="1" i="1">
                  <a:latin typeface="Arial" charset="0"/>
                </a:rPr>
                <a:t>Morrow-Tlucak M et al.</a:t>
              </a:r>
              <a:endParaRPr lang="en-GB" sz="2400"/>
            </a:p>
          </p:txBody>
        </p:sp>
        <p:sp>
          <p:nvSpPr>
            <p:cNvPr id="59437" name="Rectangle 45"/>
            <p:cNvSpPr>
              <a:spLocks noChangeArrowheads="1"/>
            </p:cNvSpPr>
            <p:nvPr/>
          </p:nvSpPr>
          <p:spPr bwMode="auto">
            <a:xfrm>
              <a:off x="4579" y="3598"/>
              <a:ext cx="962" cy="125"/>
            </a:xfrm>
            <a:prstGeom prst="rect">
              <a:avLst/>
            </a:prstGeom>
            <a:noFill/>
            <a:ln w="9525">
              <a:noFill/>
              <a:miter lim="800000"/>
              <a:headEnd/>
              <a:tailEnd/>
            </a:ln>
          </p:spPr>
          <p:txBody>
            <a:bodyPr wrap="none" lIns="0" tIns="0" rIns="0" bIns="0">
              <a:spAutoFit/>
            </a:bodyPr>
            <a:lstStyle/>
            <a:p>
              <a:r>
                <a:rPr lang="en-GB" sz="1300" b="1" i="1">
                  <a:latin typeface="Arial" charset="0"/>
                </a:rPr>
                <a:t>     SocSciMed 1988</a:t>
              </a:r>
              <a:endParaRPr lang="en-GB" sz="2400"/>
            </a:p>
          </p:txBody>
        </p:sp>
        <p:sp>
          <p:nvSpPr>
            <p:cNvPr id="59438" name="Rectangle 46"/>
            <p:cNvSpPr>
              <a:spLocks noChangeArrowheads="1"/>
            </p:cNvSpPr>
            <p:nvPr/>
          </p:nvSpPr>
          <p:spPr bwMode="auto">
            <a:xfrm>
              <a:off x="4579" y="3717"/>
              <a:ext cx="1336" cy="125"/>
            </a:xfrm>
            <a:prstGeom prst="rect">
              <a:avLst/>
            </a:prstGeom>
            <a:noFill/>
            <a:ln w="9525">
              <a:noFill/>
              <a:miter lim="800000"/>
              <a:headEnd/>
              <a:tailEnd/>
            </a:ln>
          </p:spPr>
          <p:txBody>
            <a:bodyPr wrap="none" lIns="0" tIns="0" rIns="0" bIns="0">
              <a:spAutoFit/>
            </a:bodyPr>
            <a:lstStyle/>
            <a:p>
              <a:pPr>
                <a:buFontTx/>
                <a:buChar char="•"/>
              </a:pPr>
              <a:r>
                <a:rPr lang="en-GB" sz="1300" b="1" i="1">
                  <a:latin typeface="Arial" charset="0"/>
                </a:rPr>
                <a:t>Lucas A et al. Lancet 1992</a:t>
              </a:r>
              <a:endParaRPr lang="en-GB" sz="2400"/>
            </a:p>
          </p:txBody>
        </p:sp>
        <p:sp>
          <p:nvSpPr>
            <p:cNvPr id="59439" name="Rectangle 47"/>
            <p:cNvSpPr>
              <a:spLocks noChangeArrowheads="1"/>
            </p:cNvSpPr>
            <p:nvPr/>
          </p:nvSpPr>
          <p:spPr bwMode="auto">
            <a:xfrm>
              <a:off x="4579" y="3836"/>
              <a:ext cx="1577" cy="125"/>
            </a:xfrm>
            <a:prstGeom prst="rect">
              <a:avLst/>
            </a:prstGeom>
            <a:noFill/>
            <a:ln w="9525">
              <a:noFill/>
              <a:miter lim="800000"/>
              <a:headEnd/>
              <a:tailEnd/>
            </a:ln>
          </p:spPr>
          <p:txBody>
            <a:bodyPr wrap="none" lIns="0" tIns="0" rIns="0" bIns="0">
              <a:spAutoFit/>
            </a:bodyPr>
            <a:lstStyle/>
            <a:p>
              <a:pPr>
                <a:buFontTx/>
                <a:buChar char="•"/>
              </a:pPr>
              <a:r>
                <a:rPr lang="en-GB" sz="1300" b="1" i="1">
                  <a:latin typeface="Arial" charset="0"/>
                </a:rPr>
                <a:t>Riva Eet  al. Acta Paediatr 1996</a:t>
              </a:r>
              <a:endParaRPr lang="en-GB" sz="2400"/>
            </a:p>
          </p:txBody>
        </p:sp>
      </p:grpSp>
      <p:sp>
        <p:nvSpPr>
          <p:cNvPr id="59440" name="Text Box 48"/>
          <p:cNvSpPr txBox="1">
            <a:spLocks noChangeArrowheads="1"/>
          </p:cNvSpPr>
          <p:nvPr/>
        </p:nvSpPr>
        <p:spPr bwMode="auto">
          <a:xfrm>
            <a:off x="569913" y="5638800"/>
            <a:ext cx="1509712" cy="730250"/>
          </a:xfrm>
          <a:prstGeom prst="rect">
            <a:avLst/>
          </a:prstGeom>
          <a:noFill/>
          <a:ln w="9525">
            <a:noFill/>
            <a:miter lim="800000"/>
            <a:headEnd/>
            <a:tailEnd/>
          </a:ln>
          <a:effectLst/>
        </p:spPr>
        <p:txBody>
          <a:bodyPr wrap="none">
            <a:spAutoFit/>
          </a:bodyPr>
          <a:lstStyle/>
          <a:p>
            <a:r>
              <a:rPr lang="en-GB" sz="1400">
                <a:latin typeface="Arial" charset="0"/>
              </a:rPr>
              <a:t>BF = breastfed</a:t>
            </a:r>
          </a:p>
          <a:p>
            <a:r>
              <a:rPr lang="en-GB" sz="1400">
                <a:latin typeface="Arial" charset="0"/>
              </a:rPr>
              <a:t>FF = formula fed</a:t>
            </a:r>
          </a:p>
          <a:p>
            <a:r>
              <a:rPr lang="en-GB" sz="1400">
                <a:latin typeface="Arial" charset="0"/>
              </a:rPr>
              <a:t>BM = breast milk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33425" y="609600"/>
            <a:ext cx="8426450" cy="1143000"/>
          </a:xfrm>
          <a:ln/>
        </p:spPr>
        <p:txBody>
          <a:bodyPr/>
          <a:lstStyle/>
          <a:p>
            <a:r>
              <a:rPr lang="en-US" altLang="en-US"/>
              <a:t>Breast milk composition differences (dynamic)</a:t>
            </a:r>
          </a:p>
        </p:txBody>
      </p:sp>
      <p:sp>
        <p:nvSpPr>
          <p:cNvPr id="7171" name="Rectangle 3"/>
          <p:cNvSpPr>
            <a:spLocks noGrp="1" noChangeArrowheads="1"/>
          </p:cNvSpPr>
          <p:nvPr>
            <p:ph type="body" idx="1"/>
          </p:nvPr>
        </p:nvSpPr>
        <p:spPr>
          <a:xfrm>
            <a:off x="1752600" y="1981200"/>
            <a:ext cx="7407275" cy="4114800"/>
          </a:xfrm>
        </p:spPr>
        <p:txBody>
          <a:bodyPr/>
          <a:lstStyle/>
          <a:p>
            <a:pPr>
              <a:spcBef>
                <a:spcPct val="75000"/>
              </a:spcBef>
            </a:pPr>
            <a:r>
              <a:rPr lang="en-US" altLang="en-US" dirty="0"/>
              <a:t>Gestational age at birth</a:t>
            </a:r>
            <a:br>
              <a:rPr lang="en-US" altLang="en-US" dirty="0"/>
            </a:br>
            <a:r>
              <a:rPr lang="en-US" altLang="en-US" dirty="0"/>
              <a:t>(preterm and full term)</a:t>
            </a:r>
          </a:p>
          <a:p>
            <a:pPr>
              <a:spcBef>
                <a:spcPct val="75000"/>
              </a:spcBef>
            </a:pPr>
            <a:r>
              <a:rPr lang="en-US" altLang="en-US" dirty="0"/>
              <a:t>Stage of lactation</a:t>
            </a:r>
            <a:br>
              <a:rPr lang="en-US" altLang="en-US" dirty="0"/>
            </a:br>
            <a:r>
              <a:rPr lang="en-US" altLang="en-US" dirty="0"/>
              <a:t>(</a:t>
            </a:r>
            <a:r>
              <a:rPr lang="en-US" altLang="en-US" dirty="0" err="1" smtClean="0"/>
              <a:t>colostrum</a:t>
            </a:r>
            <a:r>
              <a:rPr lang="en-US" altLang="en-US" dirty="0" smtClean="0"/>
              <a:t> </a:t>
            </a:r>
            <a:r>
              <a:rPr lang="en-US" altLang="en-US" dirty="0"/>
              <a:t>and mature milk)</a:t>
            </a:r>
          </a:p>
          <a:p>
            <a:pPr>
              <a:spcBef>
                <a:spcPct val="75000"/>
              </a:spcBef>
            </a:pPr>
            <a:r>
              <a:rPr lang="en-US" altLang="en-US" dirty="0"/>
              <a:t>During a feed</a:t>
            </a:r>
            <a:br>
              <a:rPr lang="en-US" altLang="en-US" dirty="0"/>
            </a:br>
            <a:r>
              <a:rPr lang="en-US" altLang="en-US" dirty="0"/>
              <a:t>(foremilk and </a:t>
            </a:r>
            <a:r>
              <a:rPr lang="en-US" altLang="en-US" dirty="0" err="1"/>
              <a:t>hindmilk</a:t>
            </a:r>
            <a:r>
              <a:rPr lang="en-US" altLang="en-US"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60400" y="457200"/>
            <a:ext cx="8499475" cy="609600"/>
          </a:xfrm>
        </p:spPr>
        <p:txBody>
          <a:bodyPr/>
          <a:lstStyle/>
          <a:p>
            <a:pPr algn="ctr"/>
            <a:r>
              <a:rPr lang="en-US" altLang="en-US"/>
              <a:t>No water necessary</a:t>
            </a:r>
          </a:p>
        </p:txBody>
      </p:sp>
      <p:graphicFrame>
        <p:nvGraphicFramePr>
          <p:cNvPr id="55299" name="Object 3"/>
          <p:cNvGraphicFramePr>
            <a:graphicFrameLocks noChangeAspect="1"/>
          </p:cNvGraphicFramePr>
          <p:nvPr/>
        </p:nvGraphicFramePr>
        <p:xfrm>
          <a:off x="674688" y="1219200"/>
          <a:ext cx="8440737" cy="4668838"/>
        </p:xfrm>
        <a:graphic>
          <a:graphicData uri="http://schemas.openxmlformats.org/presentationml/2006/ole">
            <mc:AlternateContent xmlns:mc="http://schemas.openxmlformats.org/markup-compatibility/2006">
              <mc:Choice xmlns:v="urn:schemas-microsoft-com:vml" Requires="v">
                <p:oleObj spid="_x0000_s55317" name="Document" r:id="rId4" imgW="8944560" imgH="4956120" progId="Word.Document.8">
                  <p:embed/>
                </p:oleObj>
              </mc:Choice>
              <mc:Fallback>
                <p:oleObj name="Document" r:id="rId4" imgW="8944560" imgH="495612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1219200"/>
                        <a:ext cx="8440737"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3" name="Rectangle 7"/>
          <p:cNvSpPr>
            <a:spLocks noChangeArrowheads="1"/>
          </p:cNvSpPr>
          <p:nvPr/>
        </p:nvSpPr>
        <p:spPr bwMode="auto">
          <a:xfrm>
            <a:off x="7372350" y="6324600"/>
            <a:ext cx="2143125" cy="457200"/>
          </a:xfrm>
          <a:prstGeom prst="rect">
            <a:avLst/>
          </a:prstGeom>
          <a:noFill/>
          <a:ln w="9525">
            <a:noFill/>
            <a:miter lim="800000"/>
            <a:headEnd/>
            <a:tailEnd/>
          </a:ln>
          <a:effectLst/>
        </p:spPr>
        <p:txBody>
          <a:bodyPr/>
          <a:lstStyle/>
          <a:p>
            <a:pPr algn="r"/>
            <a:r>
              <a:rPr lang="en-US" altLang="en-US" sz="1400" dirty="0">
                <a:latin typeface="Arial" charset="0"/>
              </a:rPr>
              <a:t>Transparency 2.</a:t>
            </a:r>
            <a:fld id="{6D7CAB39-2479-4554-9E79-DB6C38586A97}" type="slidenum">
              <a:rPr lang="en-US" altLang="en-US" sz="1400">
                <a:latin typeface="Arial" charset="0"/>
              </a:rPr>
              <a:pPr algn="r"/>
              <a:t>15</a:t>
            </a:fld>
            <a:endParaRPr lang="en-US" altLang="en-US" sz="1400"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41375" y="304800"/>
            <a:ext cx="7693025" cy="1143000"/>
          </a:xfrm>
        </p:spPr>
        <p:txBody>
          <a:bodyPr/>
          <a:lstStyle/>
          <a:p>
            <a:r>
              <a:rPr lang="en-US" altLang="en-US"/>
              <a:t>Breast milk in second year of life</a:t>
            </a:r>
          </a:p>
        </p:txBody>
      </p:sp>
      <p:graphicFrame>
        <p:nvGraphicFramePr>
          <p:cNvPr id="56323" name="Object 3"/>
          <p:cNvGraphicFramePr>
            <a:graphicFrameLocks noGrp="1" noChangeAspect="1"/>
          </p:cNvGraphicFramePr>
          <p:nvPr>
            <p:ph type="chart" idx="1"/>
          </p:nvPr>
        </p:nvGraphicFramePr>
        <p:xfrm>
          <a:off x="1779588" y="1598613"/>
          <a:ext cx="7200900" cy="4476750"/>
        </p:xfrm>
        <a:graphic>
          <a:graphicData uri="http://schemas.openxmlformats.org/presentationml/2006/ole">
            <mc:AlternateContent xmlns:mc="http://schemas.openxmlformats.org/markup-compatibility/2006">
              <mc:Choice xmlns:v="urn:schemas-microsoft-com:vml" Requires="v">
                <p:oleObj spid="_x0000_s56341" name="Chart" r:id="rId4" imgW="7451280" imgH="4643640" progId="MSGraph.Chart.8">
                  <p:embed followColorScheme="full"/>
                </p:oleObj>
              </mc:Choice>
              <mc:Fallback>
                <p:oleObj name="Chart" r:id="rId4" imgW="7451280" imgH="46436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1598613"/>
                        <a:ext cx="7200900"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6" name="Text Box 6"/>
          <p:cNvSpPr txBox="1">
            <a:spLocks noChangeArrowheads="1"/>
          </p:cNvSpPr>
          <p:nvPr/>
        </p:nvSpPr>
        <p:spPr bwMode="auto">
          <a:xfrm>
            <a:off x="938213" y="1981200"/>
            <a:ext cx="1060450" cy="3255963"/>
          </a:xfrm>
          <a:prstGeom prst="rect">
            <a:avLst/>
          </a:prstGeom>
          <a:noFill/>
          <a:ln w="9525">
            <a:noFill/>
            <a:miter lim="800000"/>
            <a:headEnd/>
            <a:tailEnd/>
          </a:ln>
          <a:effectLst/>
        </p:spPr>
        <p:txBody>
          <a:bodyPr wrap="none" anchor="ctr">
            <a:spAutoFit/>
          </a:bodyPr>
          <a:lstStyle/>
          <a:p>
            <a:pPr algn="ctr">
              <a:spcBef>
                <a:spcPct val="50000"/>
              </a:spcBef>
            </a:pPr>
            <a:r>
              <a:rPr lang="en-US" altLang="en-US">
                <a:latin typeface="Arial" charset="0"/>
              </a:rPr>
              <a:t>%</a:t>
            </a:r>
          </a:p>
          <a:p>
            <a:pPr algn="ctr">
              <a:spcBef>
                <a:spcPct val="50000"/>
              </a:spcBef>
            </a:pPr>
            <a:r>
              <a:rPr lang="en-US" altLang="en-US">
                <a:latin typeface="Arial" charset="0"/>
              </a:rPr>
              <a:t>daily</a:t>
            </a:r>
          </a:p>
          <a:p>
            <a:pPr algn="ctr">
              <a:spcBef>
                <a:spcPct val="50000"/>
              </a:spcBef>
            </a:pPr>
            <a:r>
              <a:rPr lang="en-US" altLang="en-US">
                <a:latin typeface="Arial" charset="0"/>
              </a:rPr>
              <a:t>needs</a:t>
            </a:r>
          </a:p>
          <a:p>
            <a:pPr algn="ctr">
              <a:spcBef>
                <a:spcPct val="50000"/>
              </a:spcBef>
            </a:pPr>
            <a:r>
              <a:rPr lang="en-US" altLang="en-US">
                <a:latin typeface="Arial" charset="0"/>
              </a:rPr>
              <a:t>provided</a:t>
            </a:r>
          </a:p>
          <a:p>
            <a:pPr algn="ctr">
              <a:spcBef>
                <a:spcPct val="50000"/>
              </a:spcBef>
            </a:pPr>
            <a:r>
              <a:rPr lang="en-US" altLang="en-US">
                <a:latin typeface="Arial" charset="0"/>
              </a:rPr>
              <a:t>by</a:t>
            </a:r>
          </a:p>
          <a:p>
            <a:pPr algn="ctr">
              <a:spcBef>
                <a:spcPct val="50000"/>
              </a:spcBef>
            </a:pPr>
            <a:r>
              <a:rPr lang="en-US" altLang="en-US">
                <a:latin typeface="Arial" charset="0"/>
              </a:rPr>
              <a:t>500 ml</a:t>
            </a:r>
          </a:p>
          <a:p>
            <a:pPr algn="ctr">
              <a:spcBef>
                <a:spcPct val="50000"/>
              </a:spcBef>
            </a:pPr>
            <a:r>
              <a:rPr lang="en-US" altLang="en-US">
                <a:latin typeface="Arial" charset="0"/>
              </a:rPr>
              <a:t>breast</a:t>
            </a:r>
          </a:p>
          <a:p>
            <a:pPr algn="ctr">
              <a:spcBef>
                <a:spcPct val="50000"/>
              </a:spcBef>
            </a:pPr>
            <a:r>
              <a:rPr lang="en-US" altLang="en-US">
                <a:latin typeface="Arial" charset="0"/>
              </a:rPr>
              <a:t>milk</a:t>
            </a:r>
          </a:p>
        </p:txBody>
      </p:sp>
      <p:sp>
        <p:nvSpPr>
          <p:cNvPr id="56329" name="Text Box 9"/>
          <p:cNvSpPr txBox="1">
            <a:spLocks noChangeArrowheads="1"/>
          </p:cNvSpPr>
          <p:nvPr/>
        </p:nvSpPr>
        <p:spPr bwMode="auto">
          <a:xfrm>
            <a:off x="1027113" y="6019800"/>
            <a:ext cx="8215312" cy="517525"/>
          </a:xfrm>
          <a:prstGeom prst="rect">
            <a:avLst/>
          </a:prstGeom>
          <a:noFill/>
          <a:ln w="9525">
            <a:noFill/>
            <a:miter lim="800000"/>
            <a:headEnd/>
            <a:tailEnd/>
          </a:ln>
          <a:effectLst/>
        </p:spPr>
        <p:txBody>
          <a:bodyPr>
            <a:spAutoFit/>
          </a:bodyPr>
          <a:lstStyle/>
          <a:p>
            <a:pPr>
              <a:spcBef>
                <a:spcPct val="50000"/>
              </a:spcBef>
            </a:pPr>
            <a:r>
              <a:rPr lang="en-US" sz="1400">
                <a:latin typeface="Arial" charset="0"/>
                <a:cs typeface="Times New Roman" pitchFamily="18" charset="0"/>
              </a:rPr>
              <a:t>From: Breastfeeding counselling: A training course. Geneva, World Health Organization, 1993 (WHO/CDR/93.6).</a:t>
            </a:r>
            <a:endParaRPr lang="en-US" sz="14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33425" y="2286000"/>
            <a:ext cx="8435975" cy="1143000"/>
          </a:xfrm>
        </p:spPr>
        <p:txBody>
          <a:bodyPr/>
          <a:lstStyle/>
          <a:p>
            <a:pPr algn="ctr"/>
            <a:r>
              <a:rPr lang="en-US" altLang="en-US"/>
              <a:t>Protective effect of breastfeeding </a:t>
            </a:r>
            <a:br>
              <a:rPr lang="en-US" altLang="en-US"/>
            </a:br>
            <a:r>
              <a:rPr lang="en-US" altLang="en-US"/>
              <a:t>on infant morbidity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457200" y="381000"/>
            <a:ext cx="9005888" cy="1143000"/>
          </a:xfrm>
        </p:spPr>
        <p:txBody>
          <a:bodyPr/>
          <a:lstStyle/>
          <a:p>
            <a:pPr algn="ctr"/>
            <a:r>
              <a:rPr lang="en-US" altLang="en-US"/>
              <a:t>Risk of diarrhoea by feeding method</a:t>
            </a:r>
            <a:br>
              <a:rPr lang="en-US" altLang="en-US"/>
            </a:br>
            <a:r>
              <a:rPr lang="en-US" altLang="en-US"/>
              <a:t>for infants aged 0-2 months, Philippines</a:t>
            </a:r>
          </a:p>
        </p:txBody>
      </p:sp>
      <p:graphicFrame>
        <p:nvGraphicFramePr>
          <p:cNvPr id="14339" name="Object 1027"/>
          <p:cNvGraphicFramePr>
            <a:graphicFrameLocks noGrp="1" noChangeAspect="1"/>
          </p:cNvGraphicFramePr>
          <p:nvPr>
            <p:ph type="chart" idx="1"/>
          </p:nvPr>
        </p:nvGraphicFramePr>
        <p:xfrm>
          <a:off x="998538" y="1519238"/>
          <a:ext cx="7981950" cy="4424362"/>
        </p:xfrm>
        <a:graphic>
          <a:graphicData uri="http://schemas.openxmlformats.org/presentationml/2006/ole">
            <mc:AlternateContent xmlns:mc="http://schemas.openxmlformats.org/markup-compatibility/2006">
              <mc:Choice xmlns:v="urn:schemas-microsoft-com:vml" Requires="v">
                <p:oleObj spid="_x0000_s14357" name="Chart" r:id="rId4" imgW="8267760" imgH="4634280" progId="MSGraph.Chart.8">
                  <p:embed followColorScheme="full"/>
                </p:oleObj>
              </mc:Choice>
              <mc:Fallback>
                <p:oleObj name="Chart" r:id="rId4" imgW="8267760" imgH="4634280" progId="MSGraph.Chart.8">
                  <p:embed followColorScheme="full"/>
                  <p:pic>
                    <p:nvPicPr>
                      <p:cNvPr id="0"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8" y="1519238"/>
                        <a:ext cx="7981950" cy="442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1034"/>
          <p:cNvSpPr txBox="1">
            <a:spLocks noChangeArrowheads="1"/>
          </p:cNvSpPr>
          <p:nvPr/>
        </p:nvSpPr>
        <p:spPr bwMode="auto">
          <a:xfrm>
            <a:off x="1027113" y="5943600"/>
            <a:ext cx="8288337" cy="611188"/>
          </a:xfrm>
          <a:prstGeom prst="rect">
            <a:avLst/>
          </a:prstGeom>
          <a:noFill/>
          <a:ln w="9525">
            <a:noFill/>
            <a:miter lim="800000"/>
            <a:headEnd/>
            <a:tailEnd/>
          </a:ln>
          <a:effectLst/>
        </p:spPr>
        <p:txBody>
          <a:bodyPr>
            <a:spAutoFit/>
          </a:bodyPr>
          <a:lstStyle/>
          <a:p>
            <a:pPr>
              <a:spcBef>
                <a:spcPct val="50000"/>
              </a:spcBef>
            </a:pPr>
            <a:r>
              <a:rPr lang="en-US" sz="1600">
                <a:latin typeface="Arial" charset="0"/>
                <a:cs typeface="Times New Roman" pitchFamily="18" charset="0"/>
              </a:rPr>
              <a:t>Adapted from: Popkin BM, Adair L, Akin JS, Black R, et al. Breastfeeding and diarrheal morbidity. </a:t>
            </a:r>
            <a:r>
              <a:rPr lang="en-US" sz="1600" i="1">
                <a:latin typeface="Arial" charset="0"/>
                <a:cs typeface="Times New Roman" pitchFamily="18" charset="0"/>
              </a:rPr>
              <a:t>Pediatrics, </a:t>
            </a:r>
            <a:r>
              <a:rPr lang="en-US" sz="1600">
                <a:latin typeface="Arial" charset="0"/>
                <a:cs typeface="Times New Roman" pitchFamily="18" charset="0"/>
              </a:rPr>
              <a:t>1990, 86(6): 874-882.</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9078913" cy="1143000"/>
          </a:xfrm>
        </p:spPr>
        <p:txBody>
          <a:bodyPr/>
          <a:lstStyle/>
          <a:p>
            <a:pPr algn="ctr"/>
            <a:r>
              <a:rPr lang="en-US" altLang="en-US" sz="2800"/>
              <a:t>Percentage of babies bottle-fed and breastfed for the first 13 weeks that had diarrhoeal illness at various weeks of age during the first year, Scotland</a:t>
            </a:r>
          </a:p>
        </p:txBody>
      </p:sp>
      <p:graphicFrame>
        <p:nvGraphicFramePr>
          <p:cNvPr id="16387" name="Object 3"/>
          <p:cNvGraphicFramePr>
            <a:graphicFrameLocks noGrp="1" noChangeAspect="1"/>
          </p:cNvGraphicFramePr>
          <p:nvPr>
            <p:ph type="chart" idx="1"/>
          </p:nvPr>
        </p:nvGraphicFramePr>
        <p:xfrm>
          <a:off x="1173163" y="1752600"/>
          <a:ext cx="7691437" cy="4191000"/>
        </p:xfrm>
        <a:graphic>
          <a:graphicData uri="http://schemas.openxmlformats.org/presentationml/2006/ole">
            <mc:AlternateContent xmlns:mc="http://schemas.openxmlformats.org/markup-compatibility/2006">
              <mc:Choice xmlns:v="urn:schemas-microsoft-com:vml" Requires="v">
                <p:oleObj spid="_x0000_s16405"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1752600"/>
                        <a:ext cx="7691437"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Text Box 8"/>
          <p:cNvSpPr txBox="1">
            <a:spLocks noChangeArrowheads="1"/>
          </p:cNvSpPr>
          <p:nvPr/>
        </p:nvSpPr>
        <p:spPr bwMode="auto">
          <a:xfrm>
            <a:off x="1173163" y="5943600"/>
            <a:ext cx="8069262"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cs typeface="Times New Roman" pitchFamily="18" charset="0"/>
              </a:rPr>
              <a:t>Adapted from: Howie PW, Forsyth JS, Ogston SA, Clark A, Florey CV. Protective effect of breastfeeding against infection. </a:t>
            </a:r>
            <a:r>
              <a:rPr lang="en-US" sz="1600" i="1">
                <a:latin typeface="Arial" charset="0"/>
                <a:cs typeface="Times New Roman" pitchFamily="18" charset="0"/>
              </a:rPr>
              <a:t>Br Med</a:t>
            </a:r>
            <a:r>
              <a:rPr lang="en-US" sz="1600">
                <a:latin typeface="Arial" charset="0"/>
                <a:cs typeface="Times New Roman" pitchFamily="18" charset="0"/>
              </a:rPr>
              <a:t> </a:t>
            </a:r>
            <a:r>
              <a:rPr lang="en-US" sz="1600" i="1">
                <a:latin typeface="Arial" charset="0"/>
                <a:cs typeface="Times New Roman" pitchFamily="18" charset="0"/>
              </a:rPr>
              <a:t>J, </a:t>
            </a:r>
            <a:r>
              <a:rPr lang="en-US" sz="1600">
                <a:latin typeface="Arial" charset="0"/>
                <a:cs typeface="Times New Roman" pitchFamily="18" charset="0"/>
              </a:rPr>
              <a:t>1990, 300: 11-15.</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7212" y="76200"/>
            <a:ext cx="6324600" cy="533400"/>
          </a:xfrm>
        </p:spPr>
        <p:txBody>
          <a:bodyPr/>
          <a:lstStyle/>
          <a:p>
            <a:r>
              <a:rPr lang="en-US" sz="2000" b="1" spc="300" dirty="0" smtClean="0">
                <a:latin typeface="Times New Roman" pitchFamily="18" charset="0"/>
                <a:cs typeface="Times New Roman" pitchFamily="18" charset="0"/>
              </a:rPr>
              <a:t>SIGNIFICANCE OF BREASTFEEDING</a:t>
            </a:r>
            <a:endParaRPr lang="en-US" sz="2000" b="1" spc="300" dirty="0">
              <a:latin typeface="Times New Roman" pitchFamily="18" charset="0"/>
              <a:cs typeface="Times New Roman" pitchFamily="18" charset="0"/>
            </a:endParaRPr>
          </a:p>
        </p:txBody>
      </p:sp>
      <p:pic>
        <p:nvPicPr>
          <p:cNvPr id="96258" name="Picture 2" descr="https://upload.wikimedia.org/wikipedia/commons/thumb/6/6f/Breastfeeding-icon-med.svg/2000px-Breastfeeding-icon-med.svg.png"/>
          <p:cNvPicPr>
            <a:picLocks noChangeAspect="1" noChangeArrowheads="1"/>
          </p:cNvPicPr>
          <p:nvPr/>
        </p:nvPicPr>
        <p:blipFill>
          <a:blip r:embed="rId2" cstate="print"/>
          <a:srcRect/>
          <a:stretch>
            <a:fillRect/>
          </a:stretch>
        </p:blipFill>
        <p:spPr bwMode="auto">
          <a:xfrm>
            <a:off x="8609012" y="609600"/>
            <a:ext cx="1066800" cy="1066800"/>
          </a:xfrm>
          <a:prstGeom prst="rect">
            <a:avLst/>
          </a:prstGeom>
          <a:ln w="88900" cap="sq" cmpd="thickThin">
            <a:solidFill>
              <a:srgbClr val="000000"/>
            </a:solidFill>
            <a:prstDash val="solid"/>
            <a:miter lim="800000"/>
          </a:ln>
          <a:effectLst>
            <a:innerShdw blurRad="76200">
              <a:srgbClr val="000000"/>
            </a:innerShdw>
          </a:effectLst>
        </p:spPr>
      </p:pic>
      <p:pic>
        <p:nvPicPr>
          <p:cNvPr id="7170" name="Picture 2" descr="http://4.bp.blogspot.com/-zR9b9ctFeFA/TtZ9r99re9I/AAAAAAAAAFI/7YHLUWgjk9E/s1600/112911phabreastfeeding.gif"/>
          <p:cNvPicPr>
            <a:picLocks noChangeAspect="1" noChangeArrowheads="1"/>
          </p:cNvPicPr>
          <p:nvPr/>
        </p:nvPicPr>
        <p:blipFill>
          <a:blip r:embed="rId3"/>
          <a:srcRect/>
          <a:stretch>
            <a:fillRect/>
          </a:stretch>
        </p:blipFill>
        <p:spPr bwMode="auto">
          <a:xfrm>
            <a:off x="1751012" y="609600"/>
            <a:ext cx="6400800" cy="590153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https://upload.wikimedia.org/wikipedia/commons/thumb/6/6f/Breastfeeding-icon-med.svg/2000px-Breastfeeding-icon-med.svg.png"/>
          <p:cNvPicPr>
            <a:picLocks noChangeAspect="1" noChangeArrowheads="1"/>
          </p:cNvPicPr>
          <p:nvPr/>
        </p:nvPicPr>
        <p:blipFill>
          <a:blip r:embed="rId4" cstate="print"/>
          <a:srcRect/>
          <a:stretch>
            <a:fillRect/>
          </a:stretch>
        </p:blipFill>
        <p:spPr bwMode="auto">
          <a:xfrm>
            <a:off x="227012" y="609600"/>
            <a:ext cx="990600" cy="990600"/>
          </a:xfrm>
          <a:prstGeom prst="rect">
            <a:avLst/>
          </a:prstGeom>
          <a:ln w="88900" cap="sq" cmpd="thickThin">
            <a:solidFill>
              <a:srgbClr val="000000"/>
            </a:solidFill>
            <a:prstDash val="solid"/>
            <a:miter lim="800000"/>
          </a:ln>
          <a:effectLst>
            <a:innerShdw blurRad="76200">
              <a:srgbClr val="000000"/>
            </a:innerShdw>
          </a:effectLst>
        </p:spPr>
      </p:pic>
      <p:pic>
        <p:nvPicPr>
          <p:cNvPr id="2" name="Picture 2" descr="http://photos.gograph.com/thumbs/CSP/CSP990/k10908584.jpg"/>
          <p:cNvPicPr>
            <a:picLocks noChangeAspect="1" noChangeArrowheads="1"/>
          </p:cNvPicPr>
          <p:nvPr/>
        </p:nvPicPr>
        <p:blipFill>
          <a:blip r:embed="rId5"/>
          <a:srcRect/>
          <a:stretch>
            <a:fillRect/>
          </a:stretch>
        </p:blipFill>
        <p:spPr bwMode="auto">
          <a:xfrm>
            <a:off x="227013" y="5410200"/>
            <a:ext cx="1066799" cy="10668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photos.gograph.com/thumbs/CSP/CSP990/k10908584.jpg"/>
          <p:cNvPicPr>
            <a:picLocks noChangeAspect="1" noChangeArrowheads="1"/>
          </p:cNvPicPr>
          <p:nvPr/>
        </p:nvPicPr>
        <p:blipFill>
          <a:blip r:embed="rId5"/>
          <a:srcRect/>
          <a:stretch>
            <a:fillRect/>
          </a:stretch>
        </p:blipFill>
        <p:spPr bwMode="auto">
          <a:xfrm>
            <a:off x="8609013" y="5410200"/>
            <a:ext cx="1066799" cy="1066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60400" y="457200"/>
            <a:ext cx="8499475" cy="1143000"/>
          </a:xfrm>
        </p:spPr>
        <p:txBody>
          <a:bodyPr/>
          <a:lstStyle/>
          <a:p>
            <a:pPr algn="ctr"/>
            <a:r>
              <a:rPr lang="en-US" altLang="en-US" sz="2800"/>
              <a:t>Percentage of infants 2-7 months of age reported as experiencing diarrhoea, by feeding category </a:t>
            </a:r>
            <a:br>
              <a:rPr lang="en-US" altLang="en-US" sz="2800"/>
            </a:br>
            <a:r>
              <a:rPr lang="en-US" altLang="en-US" sz="2800"/>
              <a:t>in the preceding month in the U.S.</a:t>
            </a:r>
            <a:endParaRPr lang="en-US" altLang="en-US" sz="1600" b="0"/>
          </a:p>
        </p:txBody>
      </p:sp>
      <p:graphicFrame>
        <p:nvGraphicFramePr>
          <p:cNvPr id="51203" name="Object 3"/>
          <p:cNvGraphicFramePr>
            <a:graphicFrameLocks noGrp="1" noChangeAspect="1"/>
          </p:cNvGraphicFramePr>
          <p:nvPr>
            <p:ph type="chart" idx="1"/>
          </p:nvPr>
        </p:nvGraphicFramePr>
        <p:xfrm>
          <a:off x="1466850" y="1752600"/>
          <a:ext cx="7693025" cy="4038600"/>
        </p:xfrm>
        <a:graphic>
          <a:graphicData uri="http://schemas.openxmlformats.org/presentationml/2006/ole">
            <mc:AlternateContent xmlns:mc="http://schemas.openxmlformats.org/markup-compatibility/2006">
              <mc:Choice xmlns:v="urn:schemas-microsoft-com:vml" Requires="v">
                <p:oleObj spid="_x0000_s51221"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1752600"/>
                        <a:ext cx="7693025"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Text Box 7"/>
          <p:cNvSpPr txBox="1">
            <a:spLocks noChangeArrowheads="1"/>
          </p:cNvSpPr>
          <p:nvPr/>
        </p:nvSpPr>
        <p:spPr bwMode="auto">
          <a:xfrm>
            <a:off x="685800" y="5715000"/>
            <a:ext cx="8556625"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cs typeface="Times New Roman" pitchFamily="18" charset="0"/>
              </a:rPr>
              <a:t>Adapted from: Scariati PD, Grummer-Strawn LM, Fein SB. A longitudinal analysis of infant morbidity and the extent of breastfeeding in the United States. </a:t>
            </a:r>
            <a:r>
              <a:rPr lang="en-US" sz="1600" i="1">
                <a:latin typeface="Arial" charset="0"/>
                <a:cs typeface="Times New Roman" pitchFamily="18" charset="0"/>
              </a:rPr>
              <a:t>Pediatrics, </a:t>
            </a:r>
            <a:r>
              <a:rPr lang="en-US" sz="1600">
                <a:latin typeface="Arial" charset="0"/>
                <a:cs typeface="Times New Roman" pitchFamily="18" charset="0"/>
              </a:rPr>
              <a:t>1997, 99(6).</a:t>
            </a:r>
            <a:endParaRPr lang="en-US" sz="16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9738" y="304800"/>
            <a:ext cx="9169400" cy="1219200"/>
          </a:xfrm>
        </p:spPr>
        <p:txBody>
          <a:bodyPr/>
          <a:lstStyle/>
          <a:p>
            <a:pPr algn="ctr"/>
            <a:r>
              <a:rPr lang="en-US" altLang="en-US" sz="2800"/>
              <a:t>Percentage of babies bottle-fed and breastfed for the first 13 weeks that had respiratory illness at various weeks of age during the first year,</a:t>
            </a:r>
            <a:r>
              <a:rPr lang="en-US" altLang="en-US"/>
              <a:t> </a:t>
            </a:r>
            <a:r>
              <a:rPr lang="en-US" altLang="en-US" sz="2800"/>
              <a:t>Scotland</a:t>
            </a:r>
          </a:p>
        </p:txBody>
      </p:sp>
      <p:graphicFrame>
        <p:nvGraphicFramePr>
          <p:cNvPr id="18435" name="Object 3"/>
          <p:cNvGraphicFramePr>
            <a:graphicFrameLocks noGrp="1" noChangeAspect="1"/>
          </p:cNvGraphicFramePr>
          <p:nvPr>
            <p:ph type="chart" idx="1"/>
          </p:nvPr>
        </p:nvGraphicFramePr>
        <p:xfrm>
          <a:off x="660400" y="1676400"/>
          <a:ext cx="8204200" cy="4343400"/>
        </p:xfrm>
        <a:graphic>
          <a:graphicData uri="http://schemas.openxmlformats.org/presentationml/2006/ole">
            <mc:AlternateContent xmlns:mc="http://schemas.openxmlformats.org/markup-compatibility/2006">
              <mc:Choice xmlns:v="urn:schemas-microsoft-com:vml" Requires="v">
                <p:oleObj spid="_x0000_s18453"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1676400"/>
                        <a:ext cx="82042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Text Box 8"/>
          <p:cNvSpPr txBox="1">
            <a:spLocks noChangeArrowheads="1"/>
          </p:cNvSpPr>
          <p:nvPr/>
        </p:nvSpPr>
        <p:spPr bwMode="auto">
          <a:xfrm>
            <a:off x="954088" y="6019800"/>
            <a:ext cx="8288337"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cs typeface="Times New Roman" pitchFamily="18" charset="0"/>
              </a:rPr>
              <a:t>Adapted from: Howie PW, Forsyth JS, Ogston SA, Clark A, Florey CV. Protective effect of breastfeeding against infection. </a:t>
            </a:r>
            <a:r>
              <a:rPr lang="en-US" sz="1600" i="1">
                <a:latin typeface="Arial" charset="0"/>
                <a:cs typeface="Times New Roman" pitchFamily="18" charset="0"/>
              </a:rPr>
              <a:t>Br Med</a:t>
            </a:r>
            <a:r>
              <a:rPr lang="en-US" sz="1600">
                <a:latin typeface="Arial" charset="0"/>
                <a:cs typeface="Times New Roman" pitchFamily="18" charset="0"/>
              </a:rPr>
              <a:t> </a:t>
            </a:r>
            <a:r>
              <a:rPr lang="en-US" sz="1600" i="1">
                <a:latin typeface="Arial" charset="0"/>
                <a:cs typeface="Times New Roman" pitchFamily="18" charset="0"/>
              </a:rPr>
              <a:t>J, </a:t>
            </a:r>
            <a:r>
              <a:rPr lang="en-US" sz="1600">
                <a:latin typeface="Arial" charset="0"/>
                <a:cs typeface="Times New Roman" pitchFamily="18" charset="0"/>
              </a:rPr>
              <a:t>1990, 300: 11-15.</a:t>
            </a:r>
            <a:r>
              <a:rPr lang="en-US" sz="1600">
                <a:latin typeface="Arial"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33425" y="304800"/>
            <a:ext cx="8426450" cy="1143000"/>
          </a:xfrm>
        </p:spPr>
        <p:txBody>
          <a:bodyPr/>
          <a:lstStyle/>
          <a:p>
            <a:pPr algn="ctr"/>
            <a:r>
              <a:rPr lang="en-US" altLang="en-US" sz="2800"/>
              <a:t>Frequency of acute otitis media in relation </a:t>
            </a:r>
            <a:br>
              <a:rPr lang="en-US" altLang="en-US" sz="2800"/>
            </a:br>
            <a:r>
              <a:rPr lang="en-US" altLang="en-US" sz="2800"/>
              <a:t>to feeding pattern and age, Sweden</a:t>
            </a:r>
          </a:p>
        </p:txBody>
      </p:sp>
      <p:graphicFrame>
        <p:nvGraphicFramePr>
          <p:cNvPr id="19459" name="Object 3"/>
          <p:cNvGraphicFramePr>
            <a:graphicFrameLocks noGrp="1" noChangeAspect="1"/>
          </p:cNvGraphicFramePr>
          <p:nvPr>
            <p:ph type="chart" idx="1"/>
          </p:nvPr>
        </p:nvGraphicFramePr>
        <p:xfrm>
          <a:off x="806450" y="1447800"/>
          <a:ext cx="8335963" cy="4070350"/>
        </p:xfrm>
        <a:graphic>
          <a:graphicData uri="http://schemas.openxmlformats.org/presentationml/2006/ole">
            <mc:AlternateContent xmlns:mc="http://schemas.openxmlformats.org/markup-compatibility/2006">
              <mc:Choice xmlns:v="urn:schemas-microsoft-com:vml" Requires="v">
                <p:oleObj spid="_x0000_s19477" name="Chart" r:id="rId4" imgW="8723160" imgH="4110840" progId="MSGraph.Chart.8">
                  <p:embed followColorScheme="full"/>
                </p:oleObj>
              </mc:Choice>
              <mc:Fallback>
                <p:oleObj name="Chart" r:id="rId4" imgW="872316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447800"/>
                        <a:ext cx="8335963" cy="407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Text Box 8"/>
          <p:cNvSpPr txBox="1">
            <a:spLocks noChangeArrowheads="1"/>
          </p:cNvSpPr>
          <p:nvPr/>
        </p:nvSpPr>
        <p:spPr bwMode="auto">
          <a:xfrm>
            <a:off x="609600" y="5638800"/>
            <a:ext cx="8999538" cy="825500"/>
          </a:xfrm>
          <a:prstGeom prst="rect">
            <a:avLst/>
          </a:prstGeom>
          <a:noFill/>
          <a:ln w="9525">
            <a:noFill/>
            <a:miter lim="800000"/>
            <a:headEnd/>
            <a:tailEnd/>
          </a:ln>
          <a:effectLst/>
        </p:spPr>
        <p:txBody>
          <a:bodyPr>
            <a:spAutoFit/>
          </a:bodyPr>
          <a:lstStyle/>
          <a:p>
            <a:pPr>
              <a:spcBef>
                <a:spcPct val="50000"/>
              </a:spcBef>
            </a:pPr>
            <a:r>
              <a:rPr lang="en-US" sz="1600">
                <a:latin typeface="Arial" charset="0"/>
              </a:rPr>
              <a:t>Adapted from: </a:t>
            </a:r>
            <a:r>
              <a:rPr lang="en-US" sz="1600">
                <a:latin typeface="Arial" charset="0"/>
                <a:cs typeface="Times New Roman" pitchFamily="18" charset="0"/>
              </a:rPr>
              <a:t>Aniansson G, Alm B, Andersson B, Hakansson A et al. A prospective coherent study on breast-feeding and otitis media in Swedish infants.  </a:t>
            </a:r>
            <a:r>
              <a:rPr lang="en-US" sz="1600" i="1">
                <a:latin typeface="Arial" charset="0"/>
                <a:cs typeface="Times New Roman" pitchFamily="18" charset="0"/>
              </a:rPr>
              <a:t>Pediat Infect Dis J, 1994,</a:t>
            </a:r>
            <a:r>
              <a:rPr lang="en-US" sz="1600">
                <a:latin typeface="Arial" charset="0"/>
                <a:cs typeface="Times New Roman" pitchFamily="18" charset="0"/>
              </a:rPr>
              <a:t> 13: 183-188.</a:t>
            </a:r>
            <a:endParaRPr lang="en-US" sz="160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533400"/>
            <a:ext cx="8610600" cy="1143000"/>
          </a:xfrm>
        </p:spPr>
        <p:txBody>
          <a:bodyPr/>
          <a:lstStyle/>
          <a:p>
            <a:pPr algn="ctr"/>
            <a:r>
              <a:rPr lang="en-US" altLang="en-US" sz="2800"/>
              <a:t>Percentage of infants 2-7 months of age reported as experiencing ear infections, by feeding category in the preceding month in the U.S.</a:t>
            </a:r>
            <a:r>
              <a:rPr lang="en-US" altLang="en-US" sz="2000"/>
              <a:t> </a:t>
            </a:r>
            <a:br>
              <a:rPr lang="en-US" altLang="en-US" sz="2000"/>
            </a:br>
            <a:endParaRPr lang="en-US" altLang="en-US" sz="1600" b="0"/>
          </a:p>
        </p:txBody>
      </p:sp>
      <p:graphicFrame>
        <p:nvGraphicFramePr>
          <p:cNvPr id="50179" name="Object 3"/>
          <p:cNvGraphicFramePr>
            <a:graphicFrameLocks noGrp="1" noChangeAspect="1"/>
          </p:cNvGraphicFramePr>
          <p:nvPr>
            <p:ph type="chart" idx="1"/>
          </p:nvPr>
        </p:nvGraphicFramePr>
        <p:xfrm>
          <a:off x="1466850" y="1676400"/>
          <a:ext cx="7693025" cy="4038600"/>
        </p:xfrm>
        <a:graphic>
          <a:graphicData uri="http://schemas.openxmlformats.org/presentationml/2006/ole">
            <mc:AlternateContent xmlns:mc="http://schemas.openxmlformats.org/markup-compatibility/2006">
              <mc:Choice xmlns:v="urn:schemas-microsoft-com:vml" Requires="v">
                <p:oleObj spid="_x0000_s50197"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1676400"/>
                        <a:ext cx="7693025"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3" name="Text Box 7"/>
          <p:cNvSpPr txBox="1">
            <a:spLocks noChangeArrowheads="1"/>
          </p:cNvSpPr>
          <p:nvPr/>
        </p:nvSpPr>
        <p:spPr bwMode="auto">
          <a:xfrm>
            <a:off x="609600" y="5791200"/>
            <a:ext cx="8556625"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cs typeface="Times New Roman" pitchFamily="18" charset="0"/>
              </a:rPr>
              <a:t>Adapted from: Scariati PD, Grummer-Strawn LM, Fein SB. A longitudinal analysis of infant morbidity and the extent of breastfeeding in the United States. </a:t>
            </a:r>
            <a:r>
              <a:rPr lang="en-US" sz="1600" i="1">
                <a:latin typeface="Arial" charset="0"/>
                <a:cs typeface="Times New Roman" pitchFamily="18" charset="0"/>
              </a:rPr>
              <a:t>Pediatrics, </a:t>
            </a:r>
            <a:r>
              <a:rPr lang="en-US" sz="1600">
                <a:latin typeface="Arial" charset="0"/>
                <a:cs typeface="Times New Roman" pitchFamily="18" charset="0"/>
              </a:rPr>
              <a:t>1997, 99(6).</a:t>
            </a:r>
            <a:endParaRPr lang="en-US" sz="160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733425" y="2286000"/>
            <a:ext cx="8435975" cy="1143000"/>
          </a:xfrm>
        </p:spPr>
        <p:txBody>
          <a:bodyPr/>
          <a:lstStyle/>
          <a:p>
            <a:pPr algn="ctr"/>
            <a:r>
              <a:rPr lang="en-US" altLang="en-US"/>
              <a:t>Protective effect of breastfeeding </a:t>
            </a:r>
            <a:br>
              <a:rPr lang="en-US" altLang="en-US"/>
            </a:br>
            <a:r>
              <a:rPr lang="en-US" altLang="en-US"/>
              <a:t>on infant mortality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609600"/>
            <a:ext cx="9151938" cy="1143000"/>
          </a:xfrm>
        </p:spPr>
        <p:txBody>
          <a:bodyPr/>
          <a:lstStyle/>
          <a:p>
            <a:pPr algn="ctr"/>
            <a:r>
              <a:rPr lang="en-US" altLang="en-US" sz="2800"/>
              <a:t>Relative risks of death from diarrhoeal disease </a:t>
            </a:r>
            <a:br>
              <a:rPr lang="en-US" altLang="en-US" sz="2800"/>
            </a:br>
            <a:r>
              <a:rPr lang="en-US" altLang="en-US" sz="2800"/>
              <a:t>by age and breastfeeding category in Latin America</a:t>
            </a:r>
            <a:br>
              <a:rPr lang="en-US" altLang="en-US" sz="2800"/>
            </a:br>
            <a:r>
              <a:rPr lang="en-US" altLang="en-US" sz="2800"/>
              <a:t> </a:t>
            </a:r>
            <a:endParaRPr lang="en-US" altLang="en-US" sz="1600" b="0"/>
          </a:p>
        </p:txBody>
      </p:sp>
      <p:graphicFrame>
        <p:nvGraphicFramePr>
          <p:cNvPr id="64515" name="Object 3"/>
          <p:cNvGraphicFramePr>
            <a:graphicFrameLocks noGrp="1" noChangeAspect="1"/>
          </p:cNvGraphicFramePr>
          <p:nvPr>
            <p:ph type="chart" idx="1"/>
          </p:nvPr>
        </p:nvGraphicFramePr>
        <p:xfrm>
          <a:off x="914400" y="1681163"/>
          <a:ext cx="8529638" cy="3932237"/>
        </p:xfrm>
        <a:graphic>
          <a:graphicData uri="http://schemas.openxmlformats.org/presentationml/2006/ole">
            <mc:AlternateContent xmlns:mc="http://schemas.openxmlformats.org/markup-compatibility/2006">
              <mc:Choice xmlns:v="urn:schemas-microsoft-com:vml" Requires="v">
                <p:oleObj spid="_x0000_s64533" name="Chart" r:id="rId4" imgW="8534400" imgH="3933825" progId="MSGraph.Chart.8">
                  <p:embed followColorScheme="full"/>
                </p:oleObj>
              </mc:Choice>
              <mc:Fallback>
                <p:oleObj name="Chart" r:id="rId4" imgW="8534400" imgH="3933825"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81163"/>
                        <a:ext cx="8529638" cy="393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ext Box 6"/>
          <p:cNvSpPr txBox="1">
            <a:spLocks noChangeArrowheads="1"/>
          </p:cNvSpPr>
          <p:nvPr/>
        </p:nvSpPr>
        <p:spPr bwMode="auto">
          <a:xfrm>
            <a:off x="1027113" y="5715000"/>
            <a:ext cx="8288337"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ea typeface="Arial Unicode MS" pitchFamily="34" charset="-128"/>
                <a:cs typeface="Arial Unicode MS" pitchFamily="34" charset="-128"/>
              </a:rPr>
              <a:t>Adapted from: Betran AP, de Onis M, Lauer JA, Villar J. Ecological study of effect of breast feeding on infant mortality in Latin America. </a:t>
            </a:r>
            <a:r>
              <a:rPr lang="en-US" sz="1600" i="1">
                <a:latin typeface="Arial" charset="0"/>
                <a:ea typeface="Arial Unicode MS" pitchFamily="34" charset="-128"/>
                <a:cs typeface="Arial Unicode MS" pitchFamily="34" charset="-128"/>
              </a:rPr>
              <a:t>BMJ, </a:t>
            </a:r>
            <a:r>
              <a:rPr lang="en-US" sz="1600">
                <a:latin typeface="Arial" charset="0"/>
                <a:ea typeface="Arial Unicode MS" pitchFamily="34" charset="-128"/>
                <a:cs typeface="Arial Unicode MS" pitchFamily="34" charset="-128"/>
              </a:rPr>
              <a:t>2001, 323: 1-5.</a:t>
            </a:r>
            <a:endParaRPr lang="en-US" sz="160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79475" y="457200"/>
            <a:ext cx="8280400" cy="1143000"/>
          </a:xfrm>
        </p:spPr>
        <p:txBody>
          <a:bodyPr/>
          <a:lstStyle/>
          <a:p>
            <a:pPr algn="ctr"/>
            <a:r>
              <a:rPr lang="en-US" altLang="en-US" sz="2800"/>
              <a:t>Relative risks of death from acute respiratory infections by age and breastfeeding category </a:t>
            </a:r>
            <a:br>
              <a:rPr lang="en-US" altLang="en-US" sz="2800"/>
            </a:br>
            <a:r>
              <a:rPr lang="en-US" altLang="en-US" sz="2800"/>
              <a:t>in Latin America</a:t>
            </a:r>
            <a:endParaRPr lang="en-US" altLang="en-US" sz="1600" b="0"/>
          </a:p>
        </p:txBody>
      </p:sp>
      <p:graphicFrame>
        <p:nvGraphicFramePr>
          <p:cNvPr id="45059" name="Object 3"/>
          <p:cNvGraphicFramePr>
            <a:graphicFrameLocks noGrp="1" noChangeAspect="1"/>
          </p:cNvGraphicFramePr>
          <p:nvPr>
            <p:ph type="chart" idx="1"/>
          </p:nvPr>
        </p:nvGraphicFramePr>
        <p:xfrm>
          <a:off x="1295400" y="1676400"/>
          <a:ext cx="7693025" cy="4114800"/>
        </p:xfrm>
        <a:graphic>
          <a:graphicData uri="http://schemas.openxmlformats.org/presentationml/2006/ole">
            <mc:AlternateContent xmlns:mc="http://schemas.openxmlformats.org/markup-compatibility/2006">
              <mc:Choice xmlns:v="urn:schemas-microsoft-com:vml" Requires="v">
                <p:oleObj spid="_x0000_s45077"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76930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3" name="Text Box 7"/>
          <p:cNvSpPr txBox="1">
            <a:spLocks noChangeArrowheads="1"/>
          </p:cNvSpPr>
          <p:nvPr/>
        </p:nvSpPr>
        <p:spPr bwMode="auto">
          <a:xfrm>
            <a:off x="1100138" y="5867400"/>
            <a:ext cx="8142287"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ea typeface="Arial Unicode MS" pitchFamily="34" charset="-128"/>
                <a:cs typeface="Arial Unicode MS" pitchFamily="34" charset="-128"/>
              </a:rPr>
              <a:t>Adapted from: Betran AP, de Onis M, Lauer JA, Villar J. Ecological study of effect of breast feeding on infant mortality in Latin America. </a:t>
            </a:r>
            <a:r>
              <a:rPr lang="en-US" sz="1600" i="1">
                <a:latin typeface="Arial" charset="0"/>
                <a:ea typeface="Arial Unicode MS" pitchFamily="34" charset="-128"/>
                <a:cs typeface="Arial Unicode MS" pitchFamily="34" charset="-128"/>
              </a:rPr>
              <a:t>BMJ, </a:t>
            </a:r>
            <a:r>
              <a:rPr lang="en-US" sz="1600">
                <a:latin typeface="Arial" charset="0"/>
                <a:ea typeface="Arial Unicode MS" pitchFamily="34" charset="-128"/>
                <a:cs typeface="Arial Unicode MS" pitchFamily="34" charset="-128"/>
              </a:rPr>
              <a:t>2001, 323: 1-5.</a:t>
            </a:r>
            <a:endParaRPr lang="en-US" sz="160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733425" y="2286000"/>
            <a:ext cx="8435975" cy="1143000"/>
          </a:xfrm>
        </p:spPr>
        <p:txBody>
          <a:bodyPr/>
          <a:lstStyle/>
          <a:p>
            <a:pPr algn="ctr"/>
            <a:r>
              <a:rPr lang="en-US" altLang="en-US"/>
              <a:t>Breastfeeding reduces the risk of chronic disease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609600"/>
            <a:ext cx="8397875" cy="1143000"/>
          </a:xfrm>
        </p:spPr>
        <p:txBody>
          <a:bodyPr/>
          <a:lstStyle/>
          <a:p>
            <a:pPr algn="ctr"/>
            <a:r>
              <a:rPr lang="en-US" sz="3000"/>
              <a:t>Breastfeeding decreases the risk of allergic disorders – a prospective birth cohort study</a:t>
            </a:r>
            <a:endParaRPr lang="en-GB" sz="2400"/>
          </a:p>
        </p:txBody>
      </p:sp>
      <p:graphicFrame>
        <p:nvGraphicFramePr>
          <p:cNvPr id="63528" name="Group 40"/>
          <p:cNvGraphicFramePr>
            <a:graphicFrameLocks noGrp="1"/>
          </p:cNvGraphicFramePr>
          <p:nvPr>
            <p:ph type="tbl" idx="1"/>
          </p:nvPr>
        </p:nvGraphicFramePr>
        <p:xfrm>
          <a:off x="762000" y="1981200"/>
          <a:ext cx="8397875" cy="3429000"/>
        </p:xfrm>
        <a:graphic>
          <a:graphicData uri="http://schemas.openxmlformats.org/drawingml/2006/table">
            <a:tbl>
              <a:tblPr/>
              <a:tblGrid>
                <a:gridCol w="3363913"/>
                <a:gridCol w="1600200"/>
                <a:gridCol w="1762125"/>
                <a:gridCol w="1671637"/>
              </a:tblGrid>
              <a:tr h="857250">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rPr>
                        <a:t>Type of feeding</a:t>
                      </a:r>
                      <a:endParaRPr kumimoji="0" lang="en-GB"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rPr>
                        <a:t>Asthma</a:t>
                      </a: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rPr>
                        <a:t>Atopic dermatitis</a:t>
                      </a: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rPr>
                        <a:t>Allergic rhinitis</a:t>
                      </a: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85875">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Children exclusively breastfed 4 months or more</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75">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Children breastfed for a shorter period</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29" name="Text Box 41"/>
          <p:cNvSpPr txBox="1">
            <a:spLocks noChangeArrowheads="1"/>
          </p:cNvSpPr>
          <p:nvPr/>
        </p:nvSpPr>
        <p:spPr bwMode="auto">
          <a:xfrm>
            <a:off x="685800" y="5638800"/>
            <a:ext cx="8534400"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rPr>
              <a:t>Adapted from Kull I. et al. Breastfeeding and allergic diseases in infants - a prospective birth cohort study. </a:t>
            </a:r>
            <a:r>
              <a:rPr lang="en-US" sz="1600" i="1">
                <a:latin typeface="Arial" charset="0"/>
              </a:rPr>
              <a:t>Archives of Disease in Childhood </a:t>
            </a:r>
            <a:r>
              <a:rPr lang="en-US" sz="1600">
                <a:latin typeface="Arial" charset="0"/>
              </a:rPr>
              <a:t>2002: 87:478-481.</a:t>
            </a:r>
            <a:endParaRPr lang="en-GB" sz="160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991600" cy="1143000"/>
          </a:xfrm>
        </p:spPr>
        <p:txBody>
          <a:bodyPr/>
          <a:lstStyle/>
          <a:p>
            <a:pPr algn="ctr"/>
            <a:r>
              <a:rPr lang="en-US" sz="2800"/>
              <a:t>Breastfeeding decreases the prevalence </a:t>
            </a:r>
            <a:br>
              <a:rPr lang="en-US" sz="2800"/>
            </a:br>
            <a:r>
              <a:rPr lang="en-US" sz="2800"/>
              <a:t>of obesity in childhood at age five and six years, Germany</a:t>
            </a:r>
            <a:endParaRPr lang="en-US" altLang="en-US" sz="1600" b="0"/>
          </a:p>
        </p:txBody>
      </p:sp>
      <p:graphicFrame>
        <p:nvGraphicFramePr>
          <p:cNvPr id="53251" name="Object 3"/>
          <p:cNvGraphicFramePr>
            <a:graphicFrameLocks noGrp="1" noChangeAspect="1"/>
          </p:cNvGraphicFramePr>
          <p:nvPr>
            <p:ph type="chart" idx="1"/>
          </p:nvPr>
        </p:nvGraphicFramePr>
        <p:xfrm>
          <a:off x="1466850" y="1752600"/>
          <a:ext cx="7693025" cy="4114800"/>
        </p:xfrm>
        <a:graphic>
          <a:graphicData uri="http://schemas.openxmlformats.org/presentationml/2006/ole">
            <mc:AlternateContent xmlns:mc="http://schemas.openxmlformats.org/markup-compatibility/2006">
              <mc:Choice xmlns:v="urn:schemas-microsoft-com:vml" Requires="v">
                <p:oleObj spid="_x0000_s53269"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1752600"/>
                        <a:ext cx="76930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2" name="Rectangle 4"/>
          <p:cNvSpPr>
            <a:spLocks noGrp="1" noChangeArrowheads="1"/>
          </p:cNvSpPr>
          <p:nvPr>
            <p:ph type="body" idx="4294967295"/>
          </p:nvPr>
        </p:nvSpPr>
        <p:spPr>
          <a:xfrm>
            <a:off x="0" y="1295400"/>
            <a:ext cx="8416925" cy="4114800"/>
          </a:xfrm>
        </p:spPr>
        <p:txBody>
          <a:bodyPr/>
          <a:lstStyle/>
          <a:p>
            <a:pPr>
              <a:buFont typeface="Wingdings" pitchFamily="2" charset="2"/>
              <a:buNone/>
            </a:pPr>
            <a:r>
              <a:rPr lang="en-US" altLang="en-US" sz="2400" b="1"/>
              <a:t>	</a:t>
            </a:r>
            <a:endParaRPr lang="en-US" altLang="en-US" b="1"/>
          </a:p>
        </p:txBody>
      </p:sp>
      <p:sp>
        <p:nvSpPr>
          <p:cNvPr id="53256" name="Text Box 8"/>
          <p:cNvSpPr txBox="1">
            <a:spLocks noChangeArrowheads="1"/>
          </p:cNvSpPr>
          <p:nvPr/>
        </p:nvSpPr>
        <p:spPr bwMode="auto">
          <a:xfrm>
            <a:off x="1027113" y="5743575"/>
            <a:ext cx="8288337"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rPr>
              <a:t>Adapted from: </a:t>
            </a:r>
            <a:r>
              <a:rPr lang="en-US" sz="1600">
                <a:latin typeface="Arial" charset="0"/>
                <a:cs typeface="Times New Roman" pitchFamily="18" charset="0"/>
              </a:rPr>
              <a:t>von Kries R, Koletzko B, Sauerwald T et al. Breast feeding and obesity: cross sectional study. </a:t>
            </a:r>
            <a:r>
              <a:rPr lang="en-US" sz="1600" i="1">
                <a:latin typeface="Arial" charset="0"/>
                <a:cs typeface="Times New Roman" pitchFamily="18" charset="0"/>
              </a:rPr>
              <a:t>BMJ, </a:t>
            </a:r>
            <a:r>
              <a:rPr lang="en-US" sz="1600">
                <a:latin typeface="Arial" charset="0"/>
                <a:cs typeface="Times New Roman" pitchFamily="18" charset="0"/>
              </a:rPr>
              <a:t>1999,</a:t>
            </a:r>
            <a:r>
              <a:rPr lang="en-US" sz="1600" i="1">
                <a:latin typeface="Arial" charset="0"/>
                <a:cs typeface="Times New Roman" pitchFamily="18" charset="0"/>
              </a:rPr>
              <a:t> </a:t>
            </a:r>
            <a:r>
              <a:rPr lang="en-US" sz="1600">
                <a:latin typeface="Arial" charset="0"/>
                <a:cs typeface="Times New Roman" pitchFamily="18" charset="0"/>
              </a:rPr>
              <a:t>319:147-150.</a:t>
            </a:r>
            <a:endParaRPr lang="en-US" sz="160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76200"/>
            <a:ext cx="9145588" cy="762000"/>
          </a:xfrm>
        </p:spPr>
        <p:txBody>
          <a:bodyPr/>
          <a:lstStyle/>
          <a:p>
            <a:pPr algn="ctr"/>
            <a:r>
              <a:rPr lang="en-US" altLang="en-US" sz="3200" spc="300" dirty="0">
                <a:latin typeface="Times New Roman" panose="02020603050405020304" pitchFamily="18" charset="0"/>
                <a:cs typeface="Times New Roman" panose="02020603050405020304" pitchFamily="18" charset="0"/>
              </a:rPr>
              <a:t>Benefits of breastfeeding for the infant</a:t>
            </a:r>
          </a:p>
        </p:txBody>
      </p:sp>
      <p:sp>
        <p:nvSpPr>
          <p:cNvPr id="2051" name="Rectangle 3"/>
          <p:cNvSpPr>
            <a:spLocks noGrp="1" noChangeArrowheads="1"/>
          </p:cNvSpPr>
          <p:nvPr>
            <p:ph type="body" idx="1"/>
          </p:nvPr>
        </p:nvSpPr>
        <p:spPr>
          <a:xfrm>
            <a:off x="381000" y="1143000"/>
            <a:ext cx="9294812" cy="3200400"/>
          </a:xfrm>
        </p:spPr>
        <p:txBody>
          <a:bodyPr/>
          <a:lstStyle/>
          <a:p>
            <a:pPr>
              <a:lnSpc>
                <a:spcPct val="150000"/>
              </a:lnSpc>
            </a:pPr>
            <a:r>
              <a:rPr lang="en-US" altLang="en-US" sz="2800" spc="300" dirty="0">
                <a:latin typeface="Times New Roman" panose="02020603050405020304" pitchFamily="18" charset="0"/>
                <a:cs typeface="Times New Roman" panose="02020603050405020304" pitchFamily="18" charset="0"/>
              </a:rPr>
              <a:t>Provides superior nutrition for optimum growth.</a:t>
            </a:r>
          </a:p>
          <a:p>
            <a:pPr>
              <a:lnSpc>
                <a:spcPct val="150000"/>
              </a:lnSpc>
            </a:pPr>
            <a:r>
              <a:rPr lang="en-US" altLang="en-US" sz="2800" spc="300" dirty="0">
                <a:latin typeface="Times New Roman" panose="02020603050405020304" pitchFamily="18" charset="0"/>
                <a:cs typeface="Times New Roman" panose="02020603050405020304" pitchFamily="18" charset="0"/>
              </a:rPr>
              <a:t>Provides adequate water for hydration.</a:t>
            </a:r>
          </a:p>
          <a:p>
            <a:pPr>
              <a:lnSpc>
                <a:spcPct val="150000"/>
              </a:lnSpc>
            </a:pPr>
            <a:r>
              <a:rPr lang="en-US" altLang="en-US" sz="2800" spc="300" dirty="0">
                <a:latin typeface="Times New Roman" panose="02020603050405020304" pitchFamily="18" charset="0"/>
                <a:cs typeface="Times New Roman" panose="02020603050405020304" pitchFamily="18" charset="0"/>
              </a:rPr>
              <a:t>Protects against </a:t>
            </a:r>
            <a:r>
              <a:rPr lang="en-US" altLang="en-US" sz="2800" spc="300" dirty="0" smtClean="0">
                <a:latin typeface="Times New Roman" panose="02020603050405020304" pitchFamily="18" charset="0"/>
                <a:cs typeface="Times New Roman" panose="02020603050405020304" pitchFamily="18" charset="0"/>
              </a:rPr>
              <a:t>infections </a:t>
            </a:r>
            <a:r>
              <a:rPr lang="en-US" altLang="en-US" sz="2800" spc="300" dirty="0">
                <a:latin typeface="Times New Roman" panose="02020603050405020304" pitchFamily="18" charset="0"/>
                <a:cs typeface="Times New Roman" panose="02020603050405020304" pitchFamily="18" charset="0"/>
              </a:rPr>
              <a:t>and allergies.</a:t>
            </a:r>
          </a:p>
          <a:p>
            <a:pPr>
              <a:lnSpc>
                <a:spcPct val="150000"/>
              </a:lnSpc>
            </a:pPr>
            <a:r>
              <a:rPr lang="en-US" altLang="en-US" sz="2800" spc="300" dirty="0">
                <a:latin typeface="Times New Roman" panose="02020603050405020304" pitchFamily="18" charset="0"/>
                <a:cs typeface="Times New Roman" panose="02020603050405020304" pitchFamily="18" charset="0"/>
              </a:rPr>
              <a:t>Promotes bonding and development.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733425" y="2286000"/>
            <a:ext cx="8435975" cy="1143000"/>
          </a:xfrm>
        </p:spPr>
        <p:txBody>
          <a:bodyPr/>
          <a:lstStyle/>
          <a:p>
            <a:pPr algn="ctr"/>
            <a:r>
              <a:rPr lang="en-US" altLang="en-US"/>
              <a:t>Breastfeeding has psychosocial </a:t>
            </a:r>
            <a:br>
              <a:rPr lang="en-US" altLang="en-US"/>
            </a:br>
            <a:r>
              <a:rPr lang="en-US" altLang="en-US"/>
              <a:t>and developmental benefits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6450" y="457200"/>
            <a:ext cx="8353425" cy="1143000"/>
          </a:xfrm>
        </p:spPr>
        <p:txBody>
          <a:bodyPr/>
          <a:lstStyle/>
          <a:p>
            <a:pPr algn="ctr"/>
            <a:r>
              <a:rPr lang="en-US" altLang="en-US" sz="2800"/>
              <a:t>Duration of breastfeeding associated with higher IQ scores in young adults, Denmark</a:t>
            </a:r>
            <a:endParaRPr lang="en-US" altLang="en-US" sz="1600"/>
          </a:p>
        </p:txBody>
      </p:sp>
      <p:graphicFrame>
        <p:nvGraphicFramePr>
          <p:cNvPr id="31747" name="Object 3"/>
          <p:cNvGraphicFramePr>
            <a:graphicFrameLocks noGrp="1" noChangeAspect="1"/>
          </p:cNvGraphicFramePr>
          <p:nvPr>
            <p:ph type="chart" idx="1"/>
          </p:nvPr>
        </p:nvGraphicFramePr>
        <p:xfrm>
          <a:off x="1295400" y="1524000"/>
          <a:ext cx="7693025" cy="4114800"/>
        </p:xfrm>
        <a:graphic>
          <a:graphicData uri="http://schemas.openxmlformats.org/presentationml/2006/ole">
            <mc:AlternateContent xmlns:mc="http://schemas.openxmlformats.org/markup-compatibility/2006">
              <mc:Choice xmlns:v="urn:schemas-microsoft-com:vml" Requires="v">
                <p:oleObj spid="_x0000_s31765" name="Chart" r:id="rId4" imgW="7963920" imgH="4110840" progId="MSGraph.Chart.8">
                  <p:embed followColorScheme="full"/>
                </p:oleObj>
              </mc:Choice>
              <mc:Fallback>
                <p:oleObj name="Chart" r:id="rId4" imgW="7963920" imgH="411084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76930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Text Box 8"/>
          <p:cNvSpPr txBox="1">
            <a:spLocks noChangeArrowheads="1"/>
          </p:cNvSpPr>
          <p:nvPr/>
        </p:nvSpPr>
        <p:spPr bwMode="auto">
          <a:xfrm>
            <a:off x="1027113" y="5562600"/>
            <a:ext cx="8288337"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ea typeface="Arial Unicode MS" pitchFamily="34" charset="-128"/>
                <a:cs typeface="Arial Unicode MS" pitchFamily="34" charset="-128"/>
              </a:rPr>
              <a:t>Adapted from: Mortensen EL, Michaelsen KF, Sanders SA, Reinisch JM. The association between duration of breastfeeding and adult intelligence.  </a:t>
            </a:r>
            <a:r>
              <a:rPr lang="en-US" sz="1600" i="1">
                <a:latin typeface="Arial" charset="0"/>
                <a:ea typeface="Arial Unicode MS" pitchFamily="34" charset="-128"/>
                <a:cs typeface="Arial Unicode MS" pitchFamily="34" charset="-128"/>
              </a:rPr>
              <a:t>JAMA, </a:t>
            </a:r>
            <a:r>
              <a:rPr lang="en-US" sz="1600">
                <a:latin typeface="Arial" charset="0"/>
                <a:ea typeface="Arial Unicode MS" pitchFamily="34" charset="-128"/>
                <a:cs typeface="Arial Unicode MS" pitchFamily="34" charset="-128"/>
              </a:rPr>
              <a:t>2002, 287: 2365-2371.</a:t>
            </a:r>
            <a:endParaRPr lang="en-US" sz="160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type="chart" idx="1"/>
          </p:nvPr>
        </p:nvGraphicFramePr>
        <p:xfrm>
          <a:off x="512763" y="1676400"/>
          <a:ext cx="8858250" cy="3733800"/>
        </p:xfrm>
        <a:graphic>
          <a:graphicData uri="http://schemas.openxmlformats.org/presentationml/2006/ole">
            <mc:AlternateContent xmlns:mc="http://schemas.openxmlformats.org/markup-compatibility/2006">
              <mc:Choice xmlns:v="urn:schemas-microsoft-com:vml" Requires="v">
                <p:oleObj spid="_x0000_s60436" name="Chart" r:id="rId5" imgW="7745760" imgH="4110840" progId="MSGraph.Chart.8">
                  <p:embed followColorScheme="full"/>
                </p:oleObj>
              </mc:Choice>
              <mc:Fallback>
                <p:oleObj name="Chart" r:id="rId5" imgW="7745760" imgH="4110840"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3" y="1676400"/>
                        <a:ext cx="885825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19" name="Text Box 3"/>
          <p:cNvSpPr txBox="1">
            <a:spLocks noChangeArrowheads="1"/>
          </p:cNvSpPr>
          <p:nvPr/>
        </p:nvSpPr>
        <p:spPr bwMode="auto">
          <a:xfrm>
            <a:off x="1633538" y="5446713"/>
            <a:ext cx="260350" cy="274637"/>
          </a:xfrm>
          <a:prstGeom prst="rect">
            <a:avLst/>
          </a:prstGeom>
          <a:noFill/>
          <a:ln w="9525">
            <a:noFill/>
            <a:miter lim="800000"/>
            <a:headEnd/>
            <a:tailEnd/>
          </a:ln>
          <a:effectLst/>
        </p:spPr>
        <p:txBody>
          <a:bodyPr wrap="none">
            <a:spAutoFit/>
          </a:bodyPr>
          <a:lstStyle/>
          <a:p>
            <a:r>
              <a:rPr lang="en-GB" sz="1200" b="1"/>
              <a:t>0</a:t>
            </a:r>
          </a:p>
        </p:txBody>
      </p:sp>
      <p:sp>
        <p:nvSpPr>
          <p:cNvPr id="60420" name="Text Box 4"/>
          <p:cNvSpPr txBox="1">
            <a:spLocks noChangeArrowheads="1"/>
          </p:cNvSpPr>
          <p:nvPr/>
        </p:nvSpPr>
        <p:spPr bwMode="auto">
          <a:xfrm>
            <a:off x="2805113" y="5410200"/>
            <a:ext cx="260350" cy="274638"/>
          </a:xfrm>
          <a:prstGeom prst="rect">
            <a:avLst/>
          </a:prstGeom>
          <a:noFill/>
          <a:ln w="9525">
            <a:noFill/>
            <a:miter lim="800000"/>
            <a:headEnd/>
            <a:tailEnd/>
          </a:ln>
          <a:effectLst/>
        </p:spPr>
        <p:txBody>
          <a:bodyPr wrap="none">
            <a:spAutoFit/>
          </a:bodyPr>
          <a:lstStyle/>
          <a:p>
            <a:r>
              <a:rPr lang="en-GB" sz="1200" b="1"/>
              <a:t>1</a:t>
            </a:r>
          </a:p>
        </p:txBody>
      </p:sp>
      <p:sp>
        <p:nvSpPr>
          <p:cNvPr id="60421" name="Text Box 5"/>
          <p:cNvSpPr txBox="1">
            <a:spLocks noChangeArrowheads="1"/>
          </p:cNvSpPr>
          <p:nvPr/>
        </p:nvSpPr>
        <p:spPr bwMode="auto">
          <a:xfrm>
            <a:off x="4043363" y="5410200"/>
            <a:ext cx="260350" cy="274638"/>
          </a:xfrm>
          <a:prstGeom prst="rect">
            <a:avLst/>
          </a:prstGeom>
          <a:noFill/>
          <a:ln w="9525">
            <a:noFill/>
            <a:miter lim="800000"/>
            <a:headEnd/>
            <a:tailEnd/>
          </a:ln>
          <a:effectLst/>
        </p:spPr>
        <p:txBody>
          <a:bodyPr wrap="none">
            <a:spAutoFit/>
          </a:bodyPr>
          <a:lstStyle/>
          <a:p>
            <a:r>
              <a:rPr lang="en-GB" sz="1200" b="1"/>
              <a:t>2</a:t>
            </a:r>
          </a:p>
        </p:txBody>
      </p:sp>
      <p:sp>
        <p:nvSpPr>
          <p:cNvPr id="60422" name="Text Box 6"/>
          <p:cNvSpPr txBox="1">
            <a:spLocks noChangeArrowheads="1"/>
          </p:cNvSpPr>
          <p:nvPr/>
        </p:nvSpPr>
        <p:spPr bwMode="auto">
          <a:xfrm>
            <a:off x="5199063" y="5410200"/>
            <a:ext cx="260350" cy="274638"/>
          </a:xfrm>
          <a:prstGeom prst="rect">
            <a:avLst/>
          </a:prstGeom>
          <a:noFill/>
          <a:ln w="9525">
            <a:noFill/>
            <a:miter lim="800000"/>
            <a:headEnd/>
            <a:tailEnd/>
          </a:ln>
          <a:effectLst/>
        </p:spPr>
        <p:txBody>
          <a:bodyPr wrap="none">
            <a:spAutoFit/>
          </a:bodyPr>
          <a:lstStyle/>
          <a:p>
            <a:r>
              <a:rPr lang="en-GB" sz="1200" b="1"/>
              <a:t>3</a:t>
            </a:r>
          </a:p>
        </p:txBody>
      </p:sp>
      <p:sp>
        <p:nvSpPr>
          <p:cNvPr id="60423" name="Text Box 7"/>
          <p:cNvSpPr txBox="1">
            <a:spLocks noChangeArrowheads="1"/>
          </p:cNvSpPr>
          <p:nvPr/>
        </p:nvSpPr>
        <p:spPr bwMode="auto">
          <a:xfrm>
            <a:off x="6437313" y="5410200"/>
            <a:ext cx="260350" cy="274638"/>
          </a:xfrm>
          <a:prstGeom prst="rect">
            <a:avLst/>
          </a:prstGeom>
          <a:noFill/>
          <a:ln w="9525">
            <a:noFill/>
            <a:miter lim="800000"/>
            <a:headEnd/>
            <a:tailEnd/>
          </a:ln>
          <a:effectLst/>
        </p:spPr>
        <p:txBody>
          <a:bodyPr wrap="none">
            <a:spAutoFit/>
          </a:bodyPr>
          <a:lstStyle/>
          <a:p>
            <a:r>
              <a:rPr lang="en-GB" sz="1200" b="1"/>
              <a:t>4</a:t>
            </a:r>
          </a:p>
        </p:txBody>
      </p:sp>
      <p:sp>
        <p:nvSpPr>
          <p:cNvPr id="60424" name="Text Box 8"/>
          <p:cNvSpPr txBox="1">
            <a:spLocks noChangeArrowheads="1"/>
          </p:cNvSpPr>
          <p:nvPr/>
        </p:nvSpPr>
        <p:spPr bwMode="auto">
          <a:xfrm>
            <a:off x="7508875" y="5410200"/>
            <a:ext cx="260350" cy="274638"/>
          </a:xfrm>
          <a:prstGeom prst="rect">
            <a:avLst/>
          </a:prstGeom>
          <a:noFill/>
          <a:ln w="9525">
            <a:noFill/>
            <a:miter lim="800000"/>
            <a:headEnd/>
            <a:tailEnd/>
          </a:ln>
          <a:effectLst/>
        </p:spPr>
        <p:txBody>
          <a:bodyPr wrap="none">
            <a:spAutoFit/>
          </a:bodyPr>
          <a:lstStyle/>
          <a:p>
            <a:r>
              <a:rPr lang="en-GB" sz="1200" b="1"/>
              <a:t>5</a:t>
            </a:r>
          </a:p>
        </p:txBody>
      </p:sp>
      <p:sp>
        <p:nvSpPr>
          <p:cNvPr id="60425" name="Text Box 9"/>
          <p:cNvSpPr txBox="1">
            <a:spLocks noChangeArrowheads="1"/>
          </p:cNvSpPr>
          <p:nvPr/>
        </p:nvSpPr>
        <p:spPr bwMode="auto">
          <a:xfrm>
            <a:off x="8664575" y="5410200"/>
            <a:ext cx="260350" cy="274638"/>
          </a:xfrm>
          <a:prstGeom prst="rect">
            <a:avLst/>
          </a:prstGeom>
          <a:noFill/>
          <a:ln w="9525">
            <a:noFill/>
            <a:miter lim="800000"/>
            <a:headEnd/>
            <a:tailEnd/>
          </a:ln>
          <a:effectLst/>
        </p:spPr>
        <p:txBody>
          <a:bodyPr wrap="none">
            <a:spAutoFit/>
          </a:bodyPr>
          <a:lstStyle/>
          <a:p>
            <a:r>
              <a:rPr lang="en-GB" sz="1200" b="1"/>
              <a:t>6</a:t>
            </a:r>
          </a:p>
        </p:txBody>
      </p:sp>
      <p:sp>
        <p:nvSpPr>
          <p:cNvPr id="60426" name="Text Box 10"/>
          <p:cNvSpPr txBox="1">
            <a:spLocks noChangeArrowheads="1"/>
          </p:cNvSpPr>
          <p:nvPr/>
        </p:nvSpPr>
        <p:spPr bwMode="auto">
          <a:xfrm>
            <a:off x="512763" y="5791200"/>
            <a:ext cx="7996237" cy="730250"/>
          </a:xfrm>
          <a:prstGeom prst="rect">
            <a:avLst/>
          </a:prstGeom>
          <a:noFill/>
          <a:ln w="9525">
            <a:noFill/>
            <a:miter lim="800000"/>
            <a:headEnd/>
            <a:tailEnd/>
          </a:ln>
          <a:effectLst/>
        </p:spPr>
        <p:txBody>
          <a:bodyPr>
            <a:spAutoFit/>
          </a:bodyPr>
          <a:lstStyle/>
          <a:p>
            <a:r>
              <a:rPr lang="en-GB" sz="1400">
                <a:latin typeface="Arial" charset="0"/>
              </a:rPr>
              <a:t>Adapted from: Beral V et al. (Collaborative group on hormonal factors in breast cancer). Breast cancer and breastfeeding: collaborative reanalysis of individual data from 47 epidemiological studies in 30 countries…</a:t>
            </a:r>
            <a:r>
              <a:rPr lang="en-GB" sz="1400" i="1">
                <a:latin typeface="Arial" charset="0"/>
              </a:rPr>
              <a:t> Lancet</a:t>
            </a:r>
            <a:r>
              <a:rPr lang="en-GB" sz="1400">
                <a:latin typeface="Arial" charset="0"/>
              </a:rPr>
              <a:t> 2002; 360: 187-95.</a:t>
            </a:r>
          </a:p>
        </p:txBody>
      </p:sp>
      <p:sp>
        <p:nvSpPr>
          <p:cNvPr id="60427" name="Rectangle 11"/>
          <p:cNvSpPr>
            <a:spLocks noGrp="1" noChangeArrowheads="1"/>
          </p:cNvSpPr>
          <p:nvPr>
            <p:ph type="title"/>
          </p:nvPr>
        </p:nvSpPr>
        <p:spPr>
          <a:xfrm>
            <a:off x="457200" y="533400"/>
            <a:ext cx="9021763" cy="1143000"/>
          </a:xfrm>
        </p:spPr>
        <p:txBody>
          <a:bodyPr/>
          <a:lstStyle/>
          <a:p>
            <a:pPr algn="ctr"/>
            <a:r>
              <a:rPr lang="en-GB" sz="3000"/>
              <a:t>Breast cancer and breastfeeding:</a:t>
            </a:r>
            <a:br>
              <a:rPr lang="en-GB" sz="3000"/>
            </a:br>
            <a:r>
              <a:rPr lang="en-GB" sz="3000"/>
              <a:t>Analysis of data from 47 epidemiological studies in 30 countries</a:t>
            </a:r>
            <a:endParaRPr lang="en-GB" sz="2000"/>
          </a:p>
        </p:txBody>
      </p:sp>
      <p:sp>
        <p:nvSpPr>
          <p:cNvPr id="60428" name="Line 12"/>
          <p:cNvSpPr>
            <a:spLocks noChangeShapeType="1"/>
          </p:cNvSpPr>
          <p:nvPr/>
        </p:nvSpPr>
        <p:spPr bwMode="auto">
          <a:xfrm>
            <a:off x="1614488" y="2743200"/>
            <a:ext cx="7481887" cy="0"/>
          </a:xfrm>
          <a:prstGeom prst="line">
            <a:avLst/>
          </a:prstGeom>
          <a:noFill/>
          <a:ln w="28575">
            <a:solidFill>
              <a:schemeClr val="tx1"/>
            </a:solidFill>
            <a:prstDash val="dash"/>
            <a:round/>
            <a:headEnd/>
            <a:tailEnd/>
          </a:ln>
          <a:effec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7" name="Picture 5" descr="s2-scatter slide"/>
          <p:cNvPicPr>
            <a:picLocks noChangeAspect="1" noChangeArrowheads="1"/>
          </p:cNvPicPr>
          <p:nvPr/>
        </p:nvPicPr>
        <p:blipFill>
          <a:blip r:embed="rId3"/>
          <a:srcRect/>
          <a:stretch>
            <a:fillRect/>
          </a:stretch>
        </p:blipFill>
        <p:spPr bwMode="auto">
          <a:xfrm>
            <a:off x="533400" y="1295400"/>
            <a:ext cx="9096375" cy="4508500"/>
          </a:xfrm>
          <a:prstGeom prst="rect">
            <a:avLst/>
          </a:prstGeom>
          <a:noFill/>
        </p:spPr>
      </p:pic>
      <p:sp>
        <p:nvSpPr>
          <p:cNvPr id="23554" name="Rectangle 2"/>
          <p:cNvSpPr>
            <a:spLocks noGrp="1" noChangeArrowheads="1"/>
          </p:cNvSpPr>
          <p:nvPr>
            <p:ph type="title"/>
          </p:nvPr>
        </p:nvSpPr>
        <p:spPr>
          <a:xfrm>
            <a:off x="685800" y="381000"/>
            <a:ext cx="8426450" cy="1066800"/>
          </a:xfrm>
        </p:spPr>
        <p:txBody>
          <a:bodyPr/>
          <a:lstStyle/>
          <a:p>
            <a:pPr algn="ctr"/>
            <a:r>
              <a:rPr lang="en-US" altLang="en-US" sz="2800"/>
              <a:t>Relationship between duration of breastfeeding and postpartum amenorrhoea (in months)</a:t>
            </a:r>
            <a:endParaRPr lang="en-US" altLang="en-US" sz="1800" b="0"/>
          </a:p>
        </p:txBody>
      </p:sp>
      <p:sp>
        <p:nvSpPr>
          <p:cNvPr id="23560" name="Text Box 8"/>
          <p:cNvSpPr txBox="1">
            <a:spLocks noChangeArrowheads="1"/>
          </p:cNvSpPr>
          <p:nvPr/>
        </p:nvSpPr>
        <p:spPr bwMode="auto">
          <a:xfrm>
            <a:off x="533400" y="5791200"/>
            <a:ext cx="8782050" cy="581025"/>
          </a:xfrm>
          <a:prstGeom prst="rect">
            <a:avLst/>
          </a:prstGeom>
          <a:noFill/>
          <a:ln w="9525">
            <a:noFill/>
            <a:miter lim="800000"/>
            <a:headEnd/>
            <a:tailEnd/>
          </a:ln>
          <a:effectLst/>
        </p:spPr>
        <p:txBody>
          <a:bodyPr>
            <a:spAutoFit/>
          </a:bodyPr>
          <a:lstStyle/>
          <a:p>
            <a:pPr>
              <a:spcBef>
                <a:spcPct val="50000"/>
              </a:spcBef>
            </a:pPr>
            <a:r>
              <a:rPr lang="en-US" sz="1600">
                <a:latin typeface="Arial" charset="0"/>
                <a:ea typeface="Arial Unicode MS" pitchFamily="34" charset="-128"/>
                <a:cs typeface="Arial Unicode MS" pitchFamily="34" charset="-128"/>
              </a:rPr>
              <a:t>Adapted from: Saadeh R, Benbouzid D. Breast-feeding and child spacing: importance of information collection to public health policy.  </a:t>
            </a:r>
            <a:r>
              <a:rPr lang="en-US" sz="1600" i="1">
                <a:latin typeface="Arial" charset="0"/>
                <a:ea typeface="Arial Unicode MS" pitchFamily="34" charset="-128"/>
                <a:cs typeface="Arial Unicode MS" pitchFamily="34" charset="-128"/>
              </a:rPr>
              <a:t>Bulletin of the WHO</a:t>
            </a:r>
            <a:r>
              <a:rPr lang="en-US" sz="1600">
                <a:latin typeface="Arial" charset="0"/>
                <a:ea typeface="Arial Unicode MS" pitchFamily="34" charset="-128"/>
                <a:cs typeface="Arial Unicode MS" pitchFamily="34" charset="-128"/>
              </a:rPr>
              <a:t>, 1990, 68(5) 625-631.</a:t>
            </a:r>
            <a:endParaRPr lang="en-US" sz="160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Image result for human milk bank in india"/>
          <p:cNvPicPr>
            <a:picLocks noChangeAspect="1" noChangeArrowheads="1"/>
          </p:cNvPicPr>
          <p:nvPr/>
        </p:nvPicPr>
        <p:blipFill>
          <a:blip r:embed="rId2"/>
          <a:srcRect/>
          <a:stretch>
            <a:fillRect/>
          </a:stretch>
        </p:blipFill>
        <p:spPr bwMode="auto">
          <a:xfrm>
            <a:off x="227012" y="665480"/>
            <a:ext cx="9467850" cy="50495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mage result for human milk bank in india"/>
          <p:cNvPicPr>
            <a:picLocks noChangeAspect="1" noChangeArrowheads="1"/>
          </p:cNvPicPr>
          <p:nvPr/>
        </p:nvPicPr>
        <p:blipFill>
          <a:blip r:embed="rId2"/>
          <a:srcRect/>
          <a:stretch>
            <a:fillRect/>
          </a:stretch>
        </p:blipFill>
        <p:spPr bwMode="auto">
          <a:xfrm>
            <a:off x="684212" y="187821"/>
            <a:ext cx="8584824" cy="644157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mage result for human milk bank in india"/>
          <p:cNvPicPr>
            <a:picLocks noChangeAspect="1" noChangeArrowheads="1"/>
          </p:cNvPicPr>
          <p:nvPr/>
        </p:nvPicPr>
        <p:blipFill>
          <a:blip r:embed="rId2"/>
          <a:srcRect/>
          <a:stretch>
            <a:fillRect/>
          </a:stretch>
        </p:blipFill>
        <p:spPr bwMode="auto">
          <a:xfrm>
            <a:off x="141607" y="2209800"/>
            <a:ext cx="9610405" cy="4419600"/>
          </a:xfrm>
          <a:prstGeom prst="rect">
            <a:avLst/>
          </a:prstGeom>
          <a:noFill/>
        </p:spPr>
      </p:pic>
      <p:sp>
        <p:nvSpPr>
          <p:cNvPr id="5" name="Title 1"/>
          <p:cNvSpPr>
            <a:spLocks noGrp="1"/>
          </p:cNvSpPr>
          <p:nvPr>
            <p:ph type="title"/>
          </p:nvPr>
        </p:nvSpPr>
        <p:spPr>
          <a:xfrm>
            <a:off x="150812" y="152400"/>
            <a:ext cx="9525000" cy="1905000"/>
          </a:xfrm>
        </p:spPr>
        <p:txBody>
          <a:bodyPr/>
          <a:lstStyle/>
          <a:p>
            <a:pPr>
              <a:lnSpc>
                <a:spcPct val="150000"/>
              </a:lnSpc>
            </a:pPr>
            <a:r>
              <a:rPr lang="en-US" sz="1800" dirty="0" smtClean="0"/>
              <a:t>Started in 1989, the milk bank at </a:t>
            </a:r>
            <a:r>
              <a:rPr lang="en-US" sz="1800" dirty="0" err="1" smtClean="0"/>
              <a:t>Lokmanya</a:t>
            </a:r>
            <a:r>
              <a:rPr lang="en-US" sz="1800" dirty="0" smtClean="0"/>
              <a:t> </a:t>
            </a:r>
            <a:r>
              <a:rPr lang="en-US" sz="1800" dirty="0" err="1" smtClean="0"/>
              <a:t>Tilak</a:t>
            </a:r>
            <a:r>
              <a:rPr lang="en-US" sz="1800" dirty="0" smtClean="0"/>
              <a:t> Municipal General Hospital, popularly known as Sion Hospital, is Asia’s first and largest such bank. It gets donations from nearly 40 mothers every day and the milk benefits 3,000 babies every year.</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8991600" cy="381000"/>
          </a:xfrm>
        </p:spPr>
        <p:txBody>
          <a:bodyPr/>
          <a:lstStyle/>
          <a:p>
            <a:pPr algn="ctr"/>
            <a:r>
              <a:rPr lang="en-US" sz="3200" spc="300" dirty="0" smtClean="0">
                <a:latin typeface="Times New Roman" panose="02020603050405020304" pitchFamily="18" charset="0"/>
                <a:cs typeface="Times New Roman" panose="02020603050405020304" pitchFamily="18" charset="0"/>
              </a:rPr>
              <a:t>Immune benefits of breast milk</a:t>
            </a:r>
            <a:endParaRPr lang="en-US" sz="3200" spc="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7012" y="609600"/>
            <a:ext cx="9525000" cy="5632311"/>
          </a:xfrm>
          <a:prstGeom prst="rect">
            <a:avLst/>
          </a:prstGeom>
          <a:noFill/>
        </p:spPr>
        <p:txBody>
          <a:bodyPr wrap="square" rtlCol="0">
            <a:spAutoFit/>
          </a:bodyPr>
          <a:lstStyle/>
          <a:p>
            <a:pPr>
              <a:lnSpc>
                <a:spcPct val="200000"/>
              </a:lnSpc>
            </a:pPr>
            <a:r>
              <a:rPr lang="en-US" sz="2000" b="1" dirty="0" smtClean="0">
                <a:solidFill>
                  <a:srgbClr val="FF0000"/>
                </a:solidFill>
              </a:rPr>
              <a:t>Antibodies of secretory IgA class </a:t>
            </a:r>
            <a:r>
              <a:rPr lang="en-US" sz="2000" b="1" dirty="0" smtClean="0"/>
              <a:t>– Bind to microbes in baby's digestive tract and thereby prevent their attachment to the walls of the gut and their subsequent passage into the body's tissues.</a:t>
            </a:r>
          </a:p>
          <a:p>
            <a:pPr>
              <a:lnSpc>
                <a:spcPct val="200000"/>
              </a:lnSpc>
            </a:pPr>
            <a:r>
              <a:rPr lang="en-US" sz="2000" b="1" dirty="0" smtClean="0">
                <a:solidFill>
                  <a:srgbClr val="FF0000"/>
                </a:solidFill>
              </a:rPr>
              <a:t>B12 binding protein </a:t>
            </a:r>
            <a:r>
              <a:rPr lang="en-US" sz="2000" b="1" dirty="0" smtClean="0"/>
              <a:t>– Reduces amount of vitamin B12 which bacteria need in order to grow.</a:t>
            </a:r>
          </a:p>
          <a:p>
            <a:pPr>
              <a:lnSpc>
                <a:spcPct val="200000"/>
              </a:lnSpc>
            </a:pPr>
            <a:r>
              <a:rPr lang="en-US" sz="2000" b="1" dirty="0" err="1" smtClean="0">
                <a:solidFill>
                  <a:srgbClr val="FF0000"/>
                </a:solidFill>
              </a:rPr>
              <a:t>Bifidus</a:t>
            </a:r>
            <a:r>
              <a:rPr lang="en-US" sz="2000" b="1" dirty="0" smtClean="0">
                <a:solidFill>
                  <a:srgbClr val="FF0000"/>
                </a:solidFill>
              </a:rPr>
              <a:t> factor </a:t>
            </a:r>
            <a:r>
              <a:rPr lang="en-US" sz="2000" b="1" dirty="0" smtClean="0"/>
              <a:t>– Promotes growth of </a:t>
            </a:r>
            <a:r>
              <a:rPr lang="en-US" sz="2000" b="1" i="1" dirty="0" smtClean="0"/>
              <a:t>Lactobacillus</a:t>
            </a:r>
            <a:r>
              <a:rPr lang="en-US" sz="2000" b="1" dirty="0" smtClean="0"/>
              <a:t> </a:t>
            </a:r>
            <a:r>
              <a:rPr lang="en-US" sz="2000" b="1" i="1" dirty="0" err="1" smtClean="0"/>
              <a:t>bifidus</a:t>
            </a:r>
            <a:r>
              <a:rPr lang="en-US" sz="2000" b="1" dirty="0" smtClean="0"/>
              <a:t> a harmless bacterium in baby's gut. Growth of such nonpathogenic bacteria helps to crowd out dangerous varieties.</a:t>
            </a:r>
          </a:p>
          <a:p>
            <a:pPr>
              <a:lnSpc>
                <a:spcPct val="200000"/>
              </a:lnSpc>
            </a:pPr>
            <a:r>
              <a:rPr lang="en-US" sz="2000" b="1" dirty="0" smtClean="0">
                <a:solidFill>
                  <a:srgbClr val="FF0000"/>
                </a:solidFill>
              </a:rPr>
              <a:t>Fatty acids </a:t>
            </a:r>
            <a:r>
              <a:rPr lang="en-US" sz="2000" b="1" dirty="0" smtClean="0"/>
              <a:t>– Disrupt membranes surrounding certain viruses and destroy them.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7693025" cy="381000"/>
          </a:xfrm>
        </p:spPr>
        <p:txBody>
          <a:bodyPr/>
          <a:lstStyle/>
          <a:p>
            <a:pPr algn="ctr"/>
            <a:r>
              <a:rPr lang="en-US" sz="3200" spc="300" dirty="0" smtClean="0">
                <a:latin typeface="Times New Roman" panose="02020603050405020304" pitchFamily="18" charset="0"/>
                <a:cs typeface="Times New Roman" panose="02020603050405020304" pitchFamily="18" charset="0"/>
              </a:rPr>
              <a:t>Immune benefits of breast milk</a:t>
            </a:r>
            <a:endParaRPr lang="en-US" sz="3200" spc="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7012" y="685800"/>
            <a:ext cx="9525000" cy="5016758"/>
          </a:xfrm>
          <a:prstGeom prst="rect">
            <a:avLst/>
          </a:prstGeom>
          <a:noFill/>
        </p:spPr>
        <p:txBody>
          <a:bodyPr wrap="square" rtlCol="0">
            <a:spAutoFit/>
          </a:bodyPr>
          <a:lstStyle/>
          <a:p>
            <a:pPr>
              <a:lnSpc>
                <a:spcPct val="200000"/>
              </a:lnSpc>
            </a:pPr>
            <a:r>
              <a:rPr lang="en-US" sz="2000" b="1" dirty="0" err="1" smtClean="0">
                <a:solidFill>
                  <a:srgbClr val="FF0000"/>
                </a:solidFill>
              </a:rPr>
              <a:t>Fibronectin</a:t>
            </a:r>
            <a:r>
              <a:rPr lang="en-US" sz="2000" b="1" dirty="0" smtClean="0">
                <a:solidFill>
                  <a:srgbClr val="FF0000"/>
                </a:solidFill>
              </a:rPr>
              <a:t> </a:t>
            </a:r>
            <a:r>
              <a:rPr lang="en-US" sz="2000" b="1" dirty="0" smtClean="0"/>
              <a:t>– Increase antimicrobial activity of macrophages, helps to repair tissues that have been damaged by immune reactions in baby's gut.</a:t>
            </a:r>
          </a:p>
          <a:p>
            <a:pPr>
              <a:lnSpc>
                <a:spcPct val="200000"/>
              </a:lnSpc>
            </a:pPr>
            <a:r>
              <a:rPr lang="en-US" sz="2000" b="1" dirty="0" smtClean="0">
                <a:solidFill>
                  <a:srgbClr val="FF0000"/>
                </a:solidFill>
              </a:rPr>
              <a:t>Hormones and growth factors </a:t>
            </a:r>
            <a:r>
              <a:rPr lang="en-US" sz="2000" b="1" dirty="0" smtClean="0"/>
              <a:t>– Stimulate baby's digestive tract to mature more quickly. Once the initially ‘leaky’ membranes lining the gut mature, infants become les vulnerable to microorganisms.</a:t>
            </a:r>
          </a:p>
          <a:p>
            <a:pPr>
              <a:lnSpc>
                <a:spcPct val="200000"/>
              </a:lnSpc>
            </a:pPr>
            <a:r>
              <a:rPr lang="en-US" sz="2000" b="1" dirty="0" smtClean="0">
                <a:solidFill>
                  <a:srgbClr val="FF0000"/>
                </a:solidFill>
              </a:rPr>
              <a:t>Interferon (IFN-</a:t>
            </a:r>
            <a:r>
              <a:rPr lang="el-GR" sz="2000" b="1" dirty="0" smtClean="0">
                <a:solidFill>
                  <a:srgbClr val="FF0000"/>
                </a:solidFill>
              </a:rPr>
              <a:t>γ</a:t>
            </a:r>
            <a:r>
              <a:rPr lang="en-US" sz="2000" b="1" dirty="0" smtClean="0">
                <a:solidFill>
                  <a:srgbClr val="FF0000"/>
                </a:solidFill>
              </a:rPr>
              <a:t>) </a:t>
            </a:r>
            <a:r>
              <a:rPr lang="en-US" sz="2000" b="1" dirty="0" smtClean="0"/>
              <a:t>– Enhances antimicrobial activity of immune cells.</a:t>
            </a:r>
          </a:p>
          <a:p>
            <a:pPr>
              <a:lnSpc>
                <a:spcPct val="200000"/>
              </a:lnSpc>
            </a:pPr>
            <a:r>
              <a:rPr lang="en-US" sz="2000" b="1" dirty="0" err="1" smtClean="0">
                <a:solidFill>
                  <a:srgbClr val="FF0000"/>
                </a:solidFill>
              </a:rPr>
              <a:t>Lactoferrin</a:t>
            </a:r>
            <a:r>
              <a:rPr lang="en-US" sz="2000" b="1" dirty="0" smtClean="0"/>
              <a:t> – Binds to iron, a mineral many bacteria need to survive. By reducing the available amount of iron, </a:t>
            </a:r>
            <a:r>
              <a:rPr lang="en-US" sz="2000" b="1" dirty="0" err="1" smtClean="0"/>
              <a:t>lactoferrin</a:t>
            </a:r>
            <a:r>
              <a:rPr lang="en-US" sz="2000" b="1" dirty="0" smtClean="0"/>
              <a:t> </a:t>
            </a:r>
            <a:r>
              <a:rPr lang="en-US" sz="2000" b="1" dirty="0" smtClean="0"/>
              <a:t>thwarts/prevents </a:t>
            </a:r>
            <a:r>
              <a:rPr lang="en-US" sz="2000" b="1" dirty="0" smtClean="0"/>
              <a:t>growth of pathogenic bacteria.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7693025" cy="381000"/>
          </a:xfrm>
        </p:spPr>
        <p:txBody>
          <a:bodyPr/>
          <a:lstStyle/>
          <a:p>
            <a:pPr algn="ctr"/>
            <a:r>
              <a:rPr lang="en-US" sz="3200" spc="300" dirty="0" smtClean="0">
                <a:latin typeface="Times New Roman" panose="02020603050405020304" pitchFamily="18" charset="0"/>
                <a:cs typeface="Times New Roman" panose="02020603050405020304" pitchFamily="18" charset="0"/>
              </a:rPr>
              <a:t>Immune benefits of breast milk</a:t>
            </a:r>
            <a:endParaRPr lang="en-US" sz="3200" spc="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3212" y="990600"/>
            <a:ext cx="9448800" cy="3170099"/>
          </a:xfrm>
          <a:prstGeom prst="rect">
            <a:avLst/>
          </a:prstGeom>
          <a:noFill/>
        </p:spPr>
        <p:txBody>
          <a:bodyPr wrap="square" rtlCol="0">
            <a:spAutoFit/>
          </a:bodyPr>
          <a:lstStyle/>
          <a:p>
            <a:pPr>
              <a:lnSpc>
                <a:spcPct val="200000"/>
              </a:lnSpc>
            </a:pPr>
            <a:r>
              <a:rPr lang="en-US" sz="2000" b="1" dirty="0" err="1" smtClean="0">
                <a:solidFill>
                  <a:srgbClr val="FF0000"/>
                </a:solidFill>
              </a:rPr>
              <a:t>Lysozyme</a:t>
            </a:r>
            <a:r>
              <a:rPr lang="en-US" sz="2000" b="1" dirty="0" smtClean="0">
                <a:solidFill>
                  <a:srgbClr val="FF0000"/>
                </a:solidFill>
              </a:rPr>
              <a:t> </a:t>
            </a:r>
            <a:r>
              <a:rPr lang="en-US" sz="2000" b="1" dirty="0" smtClean="0"/>
              <a:t>– Kills bacteria by disrupting their cell walls.</a:t>
            </a:r>
          </a:p>
          <a:p>
            <a:pPr>
              <a:lnSpc>
                <a:spcPct val="200000"/>
              </a:lnSpc>
            </a:pPr>
            <a:r>
              <a:rPr lang="en-US" sz="2000" b="1" dirty="0" err="1" smtClean="0">
                <a:solidFill>
                  <a:srgbClr val="FF0000"/>
                </a:solidFill>
              </a:rPr>
              <a:t>Mucins</a:t>
            </a:r>
            <a:r>
              <a:rPr lang="en-US" sz="2000" b="1" dirty="0" smtClean="0">
                <a:solidFill>
                  <a:srgbClr val="FF0000"/>
                </a:solidFill>
              </a:rPr>
              <a:t> </a:t>
            </a:r>
            <a:r>
              <a:rPr lang="en-US" sz="2000" b="1" dirty="0" smtClean="0"/>
              <a:t>– Adhere to bacteria and viruses, thus keeping such microorganisms from attaching to mucosal surfaces.</a:t>
            </a:r>
          </a:p>
          <a:p>
            <a:pPr>
              <a:lnSpc>
                <a:spcPct val="200000"/>
              </a:lnSpc>
            </a:pPr>
            <a:r>
              <a:rPr lang="en-US" sz="2000" b="1" dirty="0" smtClean="0">
                <a:solidFill>
                  <a:srgbClr val="FF0000"/>
                </a:solidFill>
              </a:rPr>
              <a:t>Oligosaccharides</a:t>
            </a:r>
            <a:r>
              <a:rPr lang="en-US" sz="2000" b="1" dirty="0" smtClean="0"/>
              <a:t> – Bind to microorganisms and bar them from attaching to mucosal surfaces. </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76200"/>
            <a:ext cx="8915400" cy="762000"/>
          </a:xfrm>
          <a:ln/>
        </p:spPr>
        <p:txBody>
          <a:bodyPr/>
          <a:lstStyle/>
          <a:p>
            <a:r>
              <a:rPr lang="en-US" altLang="en-US" sz="3200" spc="300" dirty="0">
                <a:latin typeface="Times New Roman" panose="02020603050405020304" pitchFamily="18" charset="0"/>
                <a:cs typeface="Times New Roman" panose="02020603050405020304" pitchFamily="18" charset="0"/>
              </a:rPr>
              <a:t>Benefits of breastfeeding for the mother</a:t>
            </a:r>
          </a:p>
        </p:txBody>
      </p:sp>
      <p:sp>
        <p:nvSpPr>
          <p:cNvPr id="10243" name="Rectangle 3"/>
          <p:cNvSpPr>
            <a:spLocks noGrp="1" noChangeArrowheads="1"/>
          </p:cNvSpPr>
          <p:nvPr>
            <p:ph type="body" idx="1"/>
          </p:nvPr>
        </p:nvSpPr>
        <p:spPr>
          <a:xfrm>
            <a:off x="455612" y="870333"/>
            <a:ext cx="9069388" cy="5031036"/>
          </a:xfrm>
        </p:spPr>
        <p:txBody>
          <a:bodyPr/>
          <a:lstStyle/>
          <a:p>
            <a:pPr>
              <a:lnSpc>
                <a:spcPct val="150000"/>
              </a:lnSpc>
              <a:spcBef>
                <a:spcPct val="50000"/>
              </a:spcBef>
            </a:pPr>
            <a:r>
              <a:rPr lang="en-US" altLang="en-US" sz="2800" spc="300" dirty="0">
                <a:latin typeface="Times New Roman" panose="02020603050405020304" pitchFamily="18" charset="0"/>
                <a:cs typeface="Times New Roman" panose="02020603050405020304" pitchFamily="18" charset="0"/>
              </a:rPr>
              <a:t>Protects mother’s health</a:t>
            </a:r>
          </a:p>
          <a:p>
            <a:pPr lvl="1">
              <a:lnSpc>
                <a:spcPct val="150000"/>
              </a:lnSpc>
              <a:spcBef>
                <a:spcPct val="50000"/>
              </a:spcBef>
            </a:pPr>
            <a:r>
              <a:rPr lang="en-US" altLang="en-US" spc="300" dirty="0">
                <a:latin typeface="Times New Roman" panose="02020603050405020304" pitchFamily="18" charset="0"/>
                <a:cs typeface="Times New Roman" panose="02020603050405020304" pitchFamily="18" charset="0"/>
              </a:rPr>
              <a:t>helps reduces risk of uterine bleeding and helps the uterus to return to its previous size </a:t>
            </a:r>
          </a:p>
          <a:p>
            <a:pPr lvl="1">
              <a:lnSpc>
                <a:spcPct val="150000"/>
              </a:lnSpc>
              <a:spcBef>
                <a:spcPct val="50000"/>
              </a:spcBef>
            </a:pPr>
            <a:r>
              <a:rPr lang="en-US" altLang="en-US" spc="300" dirty="0">
                <a:latin typeface="Times New Roman" panose="02020603050405020304" pitchFamily="18" charset="0"/>
                <a:cs typeface="Times New Roman" panose="02020603050405020304" pitchFamily="18" charset="0"/>
              </a:rPr>
              <a:t>reduces risk of breast </a:t>
            </a:r>
            <a:r>
              <a:rPr lang="en-US" altLang="en-US" spc="300" dirty="0" smtClean="0">
                <a:latin typeface="Times New Roman" panose="02020603050405020304" pitchFamily="18" charset="0"/>
                <a:cs typeface="Times New Roman" panose="02020603050405020304" pitchFamily="18" charset="0"/>
              </a:rPr>
              <a:t>and ovarian </a:t>
            </a:r>
            <a:r>
              <a:rPr lang="en-US" altLang="en-US" spc="300" dirty="0">
                <a:latin typeface="Times New Roman" panose="02020603050405020304" pitchFamily="18" charset="0"/>
                <a:cs typeface="Times New Roman" panose="02020603050405020304" pitchFamily="18" charset="0"/>
              </a:rPr>
              <a:t>cancer</a:t>
            </a:r>
          </a:p>
          <a:p>
            <a:pPr>
              <a:lnSpc>
                <a:spcPct val="150000"/>
              </a:lnSpc>
              <a:spcBef>
                <a:spcPct val="50000"/>
              </a:spcBef>
            </a:pPr>
            <a:r>
              <a:rPr lang="en-US" altLang="en-US" sz="2800" spc="300" dirty="0">
                <a:latin typeface="Times New Roman" panose="02020603050405020304" pitchFamily="18" charset="0"/>
                <a:cs typeface="Times New Roman" panose="02020603050405020304" pitchFamily="18" charset="0"/>
              </a:rPr>
              <a:t>Helps delay a new pregnancy</a:t>
            </a:r>
          </a:p>
          <a:p>
            <a:pPr>
              <a:lnSpc>
                <a:spcPct val="150000"/>
              </a:lnSpc>
              <a:spcBef>
                <a:spcPct val="50000"/>
              </a:spcBef>
            </a:pPr>
            <a:r>
              <a:rPr lang="en-US" altLang="en-US" sz="2800" spc="300" dirty="0">
                <a:latin typeface="Times New Roman" panose="02020603050405020304" pitchFamily="18" charset="0"/>
                <a:cs typeface="Times New Roman" panose="02020603050405020304" pitchFamily="18" charset="0"/>
              </a:rPr>
              <a:t>Helps a mother return to pre-pregnancy weight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1812" y="304800"/>
            <a:ext cx="8915400" cy="609600"/>
          </a:xfrm>
          <a:ln/>
        </p:spPr>
        <p:txBody>
          <a:bodyPr/>
          <a:lstStyle/>
          <a:p>
            <a:r>
              <a:rPr lang="en-US" altLang="en-US" sz="3200" spc="300" dirty="0">
                <a:latin typeface="Times New Roman" panose="02020603050405020304" pitchFamily="18" charset="0"/>
                <a:cs typeface="Times New Roman" panose="02020603050405020304" pitchFamily="18" charset="0"/>
              </a:rPr>
              <a:t>Benefits of breastfeeding for the family</a:t>
            </a:r>
          </a:p>
        </p:txBody>
      </p:sp>
      <p:sp>
        <p:nvSpPr>
          <p:cNvPr id="25603" name="Rectangle 3"/>
          <p:cNvSpPr>
            <a:spLocks noGrp="1" noChangeArrowheads="1"/>
          </p:cNvSpPr>
          <p:nvPr>
            <p:ph type="body" idx="1"/>
          </p:nvPr>
        </p:nvSpPr>
        <p:spPr>
          <a:xfrm>
            <a:off x="684213" y="1143000"/>
            <a:ext cx="8534400" cy="4114800"/>
          </a:xfrm>
        </p:spPr>
        <p:txBody>
          <a:bodyPr/>
          <a:lstStyle/>
          <a:p>
            <a:pPr>
              <a:lnSpc>
                <a:spcPct val="150000"/>
              </a:lnSpc>
            </a:pPr>
            <a:r>
              <a:rPr lang="en-US" altLang="en-US" sz="2800" spc="300" dirty="0">
                <a:latin typeface="Times New Roman" panose="02020603050405020304" pitchFamily="18" charset="0"/>
                <a:cs typeface="Times New Roman" panose="02020603050405020304" pitchFamily="18" charset="0"/>
              </a:rPr>
              <a:t>Better health, nutrition, and well-being</a:t>
            </a:r>
          </a:p>
          <a:p>
            <a:pPr>
              <a:lnSpc>
                <a:spcPct val="150000"/>
              </a:lnSpc>
            </a:pPr>
            <a:r>
              <a:rPr lang="en-US" altLang="en-US" sz="2800" spc="300" dirty="0">
                <a:latin typeface="Times New Roman" panose="02020603050405020304" pitchFamily="18" charset="0"/>
                <a:cs typeface="Times New Roman" panose="02020603050405020304" pitchFamily="18" charset="0"/>
              </a:rPr>
              <a:t>Economic benefits</a:t>
            </a:r>
          </a:p>
          <a:p>
            <a:pPr lvl="1">
              <a:lnSpc>
                <a:spcPct val="150000"/>
              </a:lnSpc>
            </a:pPr>
            <a:r>
              <a:rPr lang="en-US" altLang="en-US" spc="300" dirty="0">
                <a:latin typeface="Times New Roman" panose="02020603050405020304" pitchFamily="18" charset="0"/>
                <a:cs typeface="Times New Roman" panose="02020603050405020304" pitchFamily="18" charset="0"/>
              </a:rPr>
              <a:t>breastfeeding costs less than artificial feeding</a:t>
            </a:r>
          </a:p>
          <a:p>
            <a:pPr lvl="1">
              <a:lnSpc>
                <a:spcPct val="150000"/>
              </a:lnSpc>
            </a:pPr>
            <a:r>
              <a:rPr lang="en-US" altLang="en-US" spc="300" dirty="0">
                <a:latin typeface="Times New Roman" panose="02020603050405020304" pitchFamily="18" charset="0"/>
                <a:cs typeface="Times New Roman" panose="02020603050405020304" pitchFamily="18" charset="0"/>
              </a:rPr>
              <a:t>breastfeeding results in lower medical care costs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9412" y="152400"/>
            <a:ext cx="9220200" cy="685800"/>
          </a:xfrm>
          <a:ln/>
        </p:spPr>
        <p:txBody>
          <a:bodyPr/>
          <a:lstStyle/>
          <a:p>
            <a:r>
              <a:rPr lang="en-US" altLang="en-US" sz="3200" spc="300" dirty="0">
                <a:latin typeface="Times New Roman" panose="02020603050405020304" pitchFamily="18" charset="0"/>
                <a:cs typeface="Times New Roman" panose="02020603050405020304" pitchFamily="18" charset="0"/>
              </a:rPr>
              <a:t>Benefits of breastfeeding for the hospital</a:t>
            </a:r>
          </a:p>
        </p:txBody>
      </p:sp>
      <p:sp>
        <p:nvSpPr>
          <p:cNvPr id="26627" name="Rectangle 3"/>
          <p:cNvSpPr>
            <a:spLocks noGrp="1" noChangeArrowheads="1"/>
          </p:cNvSpPr>
          <p:nvPr>
            <p:ph type="body" idx="1"/>
          </p:nvPr>
        </p:nvSpPr>
        <p:spPr>
          <a:xfrm>
            <a:off x="761999" y="838200"/>
            <a:ext cx="8455025" cy="5257800"/>
          </a:xfrm>
        </p:spPr>
        <p:txBody>
          <a:bodyPr/>
          <a:lstStyle/>
          <a:p>
            <a:pPr>
              <a:lnSpc>
                <a:spcPct val="150000"/>
              </a:lnSpc>
            </a:pPr>
            <a:r>
              <a:rPr lang="en-US" altLang="en-US" sz="2800" spc="300" dirty="0">
                <a:latin typeface="Times New Roman" panose="02020603050405020304" pitchFamily="18" charset="0"/>
                <a:cs typeface="Times New Roman" panose="02020603050405020304" pitchFamily="18" charset="0"/>
              </a:rPr>
              <a:t>Warmer and calmer emotional environment</a:t>
            </a:r>
          </a:p>
          <a:p>
            <a:pPr>
              <a:lnSpc>
                <a:spcPct val="150000"/>
              </a:lnSpc>
            </a:pPr>
            <a:r>
              <a:rPr lang="en-US" altLang="en-US" sz="2800" spc="300" dirty="0">
                <a:latin typeface="Times New Roman" panose="02020603050405020304" pitchFamily="18" charset="0"/>
                <a:cs typeface="Times New Roman" panose="02020603050405020304" pitchFamily="18" charset="0"/>
              </a:rPr>
              <a:t>No nurseries, more hospital space</a:t>
            </a:r>
          </a:p>
          <a:p>
            <a:pPr>
              <a:lnSpc>
                <a:spcPct val="150000"/>
              </a:lnSpc>
            </a:pPr>
            <a:r>
              <a:rPr lang="en-US" altLang="en-US" sz="2800" spc="300" dirty="0">
                <a:latin typeface="Times New Roman" panose="02020603050405020304" pitchFamily="18" charset="0"/>
                <a:cs typeface="Times New Roman" panose="02020603050405020304" pitchFamily="18" charset="0"/>
              </a:rPr>
              <a:t>Fewer neonatal infections</a:t>
            </a:r>
          </a:p>
          <a:p>
            <a:pPr>
              <a:lnSpc>
                <a:spcPct val="150000"/>
              </a:lnSpc>
            </a:pPr>
            <a:r>
              <a:rPr lang="en-US" altLang="en-US" sz="2800" spc="300" dirty="0">
                <a:latin typeface="Times New Roman" panose="02020603050405020304" pitchFamily="18" charset="0"/>
                <a:cs typeface="Times New Roman" panose="02020603050405020304" pitchFamily="18" charset="0"/>
              </a:rPr>
              <a:t>Less staff time needed</a:t>
            </a:r>
          </a:p>
          <a:p>
            <a:pPr>
              <a:lnSpc>
                <a:spcPct val="150000"/>
              </a:lnSpc>
            </a:pPr>
            <a:r>
              <a:rPr lang="en-US" altLang="en-US" sz="2800" spc="300" dirty="0">
                <a:latin typeface="Times New Roman" panose="02020603050405020304" pitchFamily="18" charset="0"/>
                <a:cs typeface="Times New Roman" panose="02020603050405020304" pitchFamily="18" charset="0"/>
              </a:rPr>
              <a:t>Improved hospital image and prestige</a:t>
            </a:r>
          </a:p>
          <a:p>
            <a:pPr>
              <a:lnSpc>
                <a:spcPct val="150000"/>
              </a:lnSpc>
            </a:pPr>
            <a:r>
              <a:rPr lang="en-US" altLang="en-US" sz="2800" spc="300" dirty="0">
                <a:latin typeface="Times New Roman" panose="02020603050405020304" pitchFamily="18" charset="0"/>
                <a:cs typeface="Times New Roman" panose="02020603050405020304" pitchFamily="18" charset="0"/>
              </a:rPr>
              <a:t>Fewer abandoned children</a:t>
            </a:r>
          </a:p>
          <a:p>
            <a:pPr>
              <a:lnSpc>
                <a:spcPct val="150000"/>
              </a:lnSpc>
            </a:pPr>
            <a:r>
              <a:rPr lang="en-US" altLang="en-US" sz="2800" spc="300" dirty="0">
                <a:latin typeface="Times New Roman" panose="02020603050405020304" pitchFamily="18" charset="0"/>
                <a:cs typeface="Times New Roman" panose="02020603050405020304" pitchFamily="18" charset="0"/>
              </a:rPr>
              <a:t>Safer in emergencies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C">
  <a:themeElements>
    <a:clrScheme name="HA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9900CC"/>
            </a:gs>
            <a:gs pos="100000">
              <a:srgbClr val="660066"/>
            </a:gs>
          </a:gsLst>
          <a:lin ang="27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9900CC"/>
            </a:gs>
            <a:gs pos="100000">
              <a:srgbClr val="660066"/>
            </a:gs>
          </a:gsLst>
          <a:lin ang="27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A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A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A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A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A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A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docProps/app.xml><?xml version="1.0" encoding="utf-8"?>
<Properties xmlns="http://schemas.openxmlformats.org/officeDocument/2006/extended-properties" xmlns:vt="http://schemas.openxmlformats.org/officeDocument/2006/docPropsVTypes">
  <Template>E:\Program Files\Microsoft Office\Templates\HAC.pot</Template>
  <TotalTime>1782</TotalTime>
  <Words>1428</Words>
  <Application>Microsoft Office PowerPoint</Application>
  <PresentationFormat>Custom</PresentationFormat>
  <Paragraphs>193</Paragraphs>
  <Slides>36</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4" baseType="lpstr">
      <vt:lpstr>Arial Unicode MS</vt:lpstr>
      <vt:lpstr>Arial</vt:lpstr>
      <vt:lpstr>Times New Roman</vt:lpstr>
      <vt:lpstr>Wingdings</vt:lpstr>
      <vt:lpstr>HAC</vt:lpstr>
      <vt:lpstr>Document</vt:lpstr>
      <vt:lpstr>Worksheet</vt:lpstr>
      <vt:lpstr>Chart</vt:lpstr>
      <vt:lpstr>PowerPoint Presentation</vt:lpstr>
      <vt:lpstr>PowerPoint Presentation</vt:lpstr>
      <vt:lpstr>Benefits of breastfeeding for the infant</vt:lpstr>
      <vt:lpstr>Immune benefits of breast milk</vt:lpstr>
      <vt:lpstr>Immune benefits of breast milk</vt:lpstr>
      <vt:lpstr>Immune benefits of breast milk</vt:lpstr>
      <vt:lpstr>Benefits of breastfeeding for the mother</vt:lpstr>
      <vt:lpstr>Benefits of breastfeeding for the family</vt:lpstr>
      <vt:lpstr>Benefits of breastfeeding for the hospital</vt:lpstr>
      <vt:lpstr>Colostrum</vt:lpstr>
      <vt:lpstr>Summary of differences between milks</vt:lpstr>
      <vt:lpstr>Risks of artificial feeding</vt:lpstr>
      <vt:lpstr>PowerPoint Presentation</vt:lpstr>
      <vt:lpstr>Breast milk composition differences (dynamic)</vt:lpstr>
      <vt:lpstr>No water necessary</vt:lpstr>
      <vt:lpstr>Breast milk in second year of life</vt:lpstr>
      <vt:lpstr>Protective effect of breastfeeding  on infant morbidity</vt:lpstr>
      <vt:lpstr>Risk of diarrhoea by feeding method for infants aged 0-2 months, Philippines</vt:lpstr>
      <vt:lpstr>Percentage of babies bottle-fed and breastfed for the first 13 weeks that had diarrhoeal illness at various weeks of age during the first year, Scotland</vt:lpstr>
      <vt:lpstr>Percentage of infants 2-7 months of age reported as experiencing diarrhoea, by feeding category  in the preceding month in the U.S.</vt:lpstr>
      <vt:lpstr>Percentage of babies bottle-fed and breastfed for the first 13 weeks that had respiratory illness at various weeks of age during the first year, Scotland</vt:lpstr>
      <vt:lpstr>Frequency of acute otitis media in relation  to feeding pattern and age, Sweden</vt:lpstr>
      <vt:lpstr>Percentage of infants 2-7 months of age reported as experiencing ear infections, by feeding category in the preceding month in the U.S.  </vt:lpstr>
      <vt:lpstr>Protective effect of breastfeeding  on infant mortality</vt:lpstr>
      <vt:lpstr>Relative risks of death from diarrhoeal disease  by age and breastfeeding category in Latin America  </vt:lpstr>
      <vt:lpstr>Relative risks of death from acute respiratory infections by age and breastfeeding category  in Latin America</vt:lpstr>
      <vt:lpstr>Breastfeeding reduces the risk of chronic disease</vt:lpstr>
      <vt:lpstr>Breastfeeding decreases the risk of allergic disorders – a prospective birth cohort study</vt:lpstr>
      <vt:lpstr>Breastfeeding decreases the prevalence  of obesity in childhood at age five and six years, Germany</vt:lpstr>
      <vt:lpstr>Breastfeeding has psychosocial  and developmental benefits</vt:lpstr>
      <vt:lpstr>Duration of breastfeeding associated with higher IQ scores in young adults, Denmark</vt:lpstr>
      <vt:lpstr>Breast cancer and breastfeeding: Analysis of data from 47 epidemiological studies in 30 countries</vt:lpstr>
      <vt:lpstr>Relationship between duration of breastfeeding and postpartum amenorrhoea (in months)</vt:lpstr>
      <vt:lpstr>PowerPoint Presentation</vt:lpstr>
      <vt:lpstr>PowerPoint Presentation</vt:lpstr>
      <vt:lpstr>Started in 1989, the milk bank at Lokmanya Tilak Municipal General Hospital, popularly known as Sion Hospital, is Asia’s first and largest such bank. It gets donations from nearly 40 mothers every day and the milk benefits 3,000 babies every year.</vt:lpstr>
    </vt:vector>
  </TitlesOfParts>
  <Company>On My Own Now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breast-feeding for the infant</dc:title>
  <dc:creator>Carol</dc:creator>
  <cp:lastModifiedBy>zoologyhod</cp:lastModifiedBy>
  <cp:revision>181</cp:revision>
  <dcterms:created xsi:type="dcterms:W3CDTF">2002-05-20T04:51:33Z</dcterms:created>
  <dcterms:modified xsi:type="dcterms:W3CDTF">2018-02-03T05:24:22Z</dcterms:modified>
</cp:coreProperties>
</file>